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0" r:id="rId3"/>
    <p:sldId id="257" r:id="rId4"/>
    <p:sldId id="258" r:id="rId5"/>
    <p:sldId id="259" r:id="rId6"/>
    <p:sldId id="264" r:id="rId7"/>
    <p:sldId id="262" r:id="rId8"/>
    <p:sldId id="263"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84BB687-711B-495B-8380-DF5ED0000B0C}" v="16" dt="2021-12-02T21:24:31.121"/>
  </p1510:revLst>
</p1510:revInfo>
</file>

<file path=ppt/tableStyles.xml><?xml version="1.0" encoding="utf-8"?>
<a:tblStyleLst xmlns:a="http://schemas.openxmlformats.org/drawingml/2006/main" def="{5C22544A-7EE6-4342-B048-85BDC9FD1C3A}">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006" autoAdjust="0"/>
    <p:restoredTop sz="94660"/>
  </p:normalViewPr>
  <p:slideViewPr>
    <p:cSldViewPr snapToGrid="0">
      <p:cViewPr varScale="1">
        <p:scale>
          <a:sx n="103" d="100"/>
          <a:sy n="103" d="100"/>
        </p:scale>
        <p:origin x="64" y="3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microsoft.com/office/2015/10/relationships/revisionInfo" Target="revisionInfo.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C86982-2787-431B-91EF-21B2563A1A6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DAE7D47-ECD2-4306-8BE0-2D4996F2591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A67C0B7-172F-48C2-81AA-285E75CF9F93}"/>
              </a:ext>
            </a:extLst>
          </p:cNvPr>
          <p:cNvSpPr>
            <a:spLocks noGrp="1"/>
          </p:cNvSpPr>
          <p:nvPr>
            <p:ph type="dt" sz="half" idx="10"/>
          </p:nvPr>
        </p:nvSpPr>
        <p:spPr/>
        <p:txBody>
          <a:bodyPr/>
          <a:lstStyle/>
          <a:p>
            <a:fld id="{904C1384-C0D7-4B9F-BD57-D036CF7ECBEB}" type="datetimeFigureOut">
              <a:rPr lang="en-US" smtClean="0"/>
              <a:t>12/2/2021</a:t>
            </a:fld>
            <a:endParaRPr lang="en-US"/>
          </a:p>
        </p:txBody>
      </p:sp>
      <p:sp>
        <p:nvSpPr>
          <p:cNvPr id="5" name="Footer Placeholder 4">
            <a:extLst>
              <a:ext uri="{FF2B5EF4-FFF2-40B4-BE49-F238E27FC236}">
                <a16:creationId xmlns:a16="http://schemas.microsoft.com/office/drawing/2014/main" id="{BCF0F807-2D9A-44F0-9A45-2C8A4318572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5CF377-96A2-4C86-B656-09698416AFCC}"/>
              </a:ext>
            </a:extLst>
          </p:cNvPr>
          <p:cNvSpPr>
            <a:spLocks noGrp="1"/>
          </p:cNvSpPr>
          <p:nvPr>
            <p:ph type="sldNum" sz="quarter" idx="12"/>
          </p:nvPr>
        </p:nvSpPr>
        <p:spPr/>
        <p:txBody>
          <a:bodyPr/>
          <a:lstStyle/>
          <a:p>
            <a:fld id="{DA66AD50-56DE-471E-9438-91F5FE46FBE3}" type="slidenum">
              <a:rPr lang="en-US" smtClean="0"/>
              <a:t>‹#›</a:t>
            </a:fld>
            <a:endParaRPr lang="en-US"/>
          </a:p>
        </p:txBody>
      </p:sp>
    </p:spTree>
    <p:extLst>
      <p:ext uri="{BB962C8B-B14F-4D97-AF65-F5344CB8AC3E}">
        <p14:creationId xmlns:p14="http://schemas.microsoft.com/office/powerpoint/2010/main" val="6522733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B53146-F085-4B04-B938-BC6E4FA0C83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333541A-3C7B-47AB-B3FE-83F12F5860A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F74EEBE-DDDC-4A45-925E-80BC1229DC6A}"/>
              </a:ext>
            </a:extLst>
          </p:cNvPr>
          <p:cNvSpPr>
            <a:spLocks noGrp="1"/>
          </p:cNvSpPr>
          <p:nvPr>
            <p:ph type="dt" sz="half" idx="10"/>
          </p:nvPr>
        </p:nvSpPr>
        <p:spPr/>
        <p:txBody>
          <a:bodyPr/>
          <a:lstStyle/>
          <a:p>
            <a:fld id="{904C1384-C0D7-4B9F-BD57-D036CF7ECBEB}" type="datetimeFigureOut">
              <a:rPr lang="en-US" smtClean="0"/>
              <a:t>12/2/2021</a:t>
            </a:fld>
            <a:endParaRPr lang="en-US"/>
          </a:p>
        </p:txBody>
      </p:sp>
      <p:sp>
        <p:nvSpPr>
          <p:cNvPr id="5" name="Footer Placeholder 4">
            <a:extLst>
              <a:ext uri="{FF2B5EF4-FFF2-40B4-BE49-F238E27FC236}">
                <a16:creationId xmlns:a16="http://schemas.microsoft.com/office/drawing/2014/main" id="{F60472B0-B79E-4D5A-A8EF-1073D21201F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809DD6-3E55-413F-A898-58D3C0B99AAF}"/>
              </a:ext>
            </a:extLst>
          </p:cNvPr>
          <p:cNvSpPr>
            <a:spLocks noGrp="1"/>
          </p:cNvSpPr>
          <p:nvPr>
            <p:ph type="sldNum" sz="quarter" idx="12"/>
          </p:nvPr>
        </p:nvSpPr>
        <p:spPr/>
        <p:txBody>
          <a:bodyPr/>
          <a:lstStyle/>
          <a:p>
            <a:fld id="{DA66AD50-56DE-471E-9438-91F5FE46FBE3}" type="slidenum">
              <a:rPr lang="en-US" smtClean="0"/>
              <a:t>‹#›</a:t>
            </a:fld>
            <a:endParaRPr lang="en-US"/>
          </a:p>
        </p:txBody>
      </p:sp>
    </p:spTree>
    <p:extLst>
      <p:ext uri="{BB962C8B-B14F-4D97-AF65-F5344CB8AC3E}">
        <p14:creationId xmlns:p14="http://schemas.microsoft.com/office/powerpoint/2010/main" val="24638694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3028121-6D90-45DA-BDF8-E3CE5016C20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1E6126E-6683-4B89-A180-942D76A41F3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C3FB6AF-0580-4CD5-AC5E-9A372FB3766E}"/>
              </a:ext>
            </a:extLst>
          </p:cNvPr>
          <p:cNvSpPr>
            <a:spLocks noGrp="1"/>
          </p:cNvSpPr>
          <p:nvPr>
            <p:ph type="dt" sz="half" idx="10"/>
          </p:nvPr>
        </p:nvSpPr>
        <p:spPr/>
        <p:txBody>
          <a:bodyPr/>
          <a:lstStyle/>
          <a:p>
            <a:fld id="{904C1384-C0D7-4B9F-BD57-D036CF7ECBEB}" type="datetimeFigureOut">
              <a:rPr lang="en-US" smtClean="0"/>
              <a:t>12/2/2021</a:t>
            </a:fld>
            <a:endParaRPr lang="en-US"/>
          </a:p>
        </p:txBody>
      </p:sp>
      <p:sp>
        <p:nvSpPr>
          <p:cNvPr id="5" name="Footer Placeholder 4">
            <a:extLst>
              <a:ext uri="{FF2B5EF4-FFF2-40B4-BE49-F238E27FC236}">
                <a16:creationId xmlns:a16="http://schemas.microsoft.com/office/drawing/2014/main" id="{BE2C2DBF-D2BB-400C-B927-36E60873FB9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DDD533F-1296-4852-847C-C2531257BA9F}"/>
              </a:ext>
            </a:extLst>
          </p:cNvPr>
          <p:cNvSpPr>
            <a:spLocks noGrp="1"/>
          </p:cNvSpPr>
          <p:nvPr>
            <p:ph type="sldNum" sz="quarter" idx="12"/>
          </p:nvPr>
        </p:nvSpPr>
        <p:spPr/>
        <p:txBody>
          <a:bodyPr/>
          <a:lstStyle/>
          <a:p>
            <a:fld id="{DA66AD50-56DE-471E-9438-91F5FE46FBE3}" type="slidenum">
              <a:rPr lang="en-US" smtClean="0"/>
              <a:t>‹#›</a:t>
            </a:fld>
            <a:endParaRPr lang="en-US"/>
          </a:p>
        </p:txBody>
      </p:sp>
    </p:spTree>
    <p:extLst>
      <p:ext uri="{BB962C8B-B14F-4D97-AF65-F5344CB8AC3E}">
        <p14:creationId xmlns:p14="http://schemas.microsoft.com/office/powerpoint/2010/main" val="30259992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9DCE4B-AAF7-42F8-B949-DA78F367B81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4D02890-CD65-4B8C-A036-9B5105B3CBB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58E2553-7560-4B1B-84F9-D2835D9D2262}"/>
              </a:ext>
            </a:extLst>
          </p:cNvPr>
          <p:cNvSpPr>
            <a:spLocks noGrp="1"/>
          </p:cNvSpPr>
          <p:nvPr>
            <p:ph type="dt" sz="half" idx="10"/>
          </p:nvPr>
        </p:nvSpPr>
        <p:spPr/>
        <p:txBody>
          <a:bodyPr/>
          <a:lstStyle/>
          <a:p>
            <a:fld id="{904C1384-C0D7-4B9F-BD57-D036CF7ECBEB}" type="datetimeFigureOut">
              <a:rPr lang="en-US" smtClean="0"/>
              <a:t>12/2/2021</a:t>
            </a:fld>
            <a:endParaRPr lang="en-US"/>
          </a:p>
        </p:txBody>
      </p:sp>
      <p:sp>
        <p:nvSpPr>
          <p:cNvPr id="5" name="Footer Placeholder 4">
            <a:extLst>
              <a:ext uri="{FF2B5EF4-FFF2-40B4-BE49-F238E27FC236}">
                <a16:creationId xmlns:a16="http://schemas.microsoft.com/office/drawing/2014/main" id="{66215BC6-F266-4A7C-A666-5B66F913AD0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A79D60E-ACFA-4168-92E7-34488D76BDD7}"/>
              </a:ext>
            </a:extLst>
          </p:cNvPr>
          <p:cNvSpPr>
            <a:spLocks noGrp="1"/>
          </p:cNvSpPr>
          <p:nvPr>
            <p:ph type="sldNum" sz="quarter" idx="12"/>
          </p:nvPr>
        </p:nvSpPr>
        <p:spPr/>
        <p:txBody>
          <a:bodyPr/>
          <a:lstStyle/>
          <a:p>
            <a:fld id="{DA66AD50-56DE-471E-9438-91F5FE46FBE3}" type="slidenum">
              <a:rPr lang="en-US" smtClean="0"/>
              <a:t>‹#›</a:t>
            </a:fld>
            <a:endParaRPr lang="en-US"/>
          </a:p>
        </p:txBody>
      </p:sp>
    </p:spTree>
    <p:extLst>
      <p:ext uri="{BB962C8B-B14F-4D97-AF65-F5344CB8AC3E}">
        <p14:creationId xmlns:p14="http://schemas.microsoft.com/office/powerpoint/2010/main" val="19712659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681B4-48B8-4254-935D-BF919FD1440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A76F1F9-524C-441E-B399-7B8E11ED725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4103E83-538F-4365-8CEE-235317BEC5DD}"/>
              </a:ext>
            </a:extLst>
          </p:cNvPr>
          <p:cNvSpPr>
            <a:spLocks noGrp="1"/>
          </p:cNvSpPr>
          <p:nvPr>
            <p:ph type="dt" sz="half" idx="10"/>
          </p:nvPr>
        </p:nvSpPr>
        <p:spPr/>
        <p:txBody>
          <a:bodyPr/>
          <a:lstStyle/>
          <a:p>
            <a:fld id="{904C1384-C0D7-4B9F-BD57-D036CF7ECBEB}" type="datetimeFigureOut">
              <a:rPr lang="en-US" smtClean="0"/>
              <a:t>12/2/2021</a:t>
            </a:fld>
            <a:endParaRPr lang="en-US"/>
          </a:p>
        </p:txBody>
      </p:sp>
      <p:sp>
        <p:nvSpPr>
          <p:cNvPr id="5" name="Footer Placeholder 4">
            <a:extLst>
              <a:ext uri="{FF2B5EF4-FFF2-40B4-BE49-F238E27FC236}">
                <a16:creationId xmlns:a16="http://schemas.microsoft.com/office/drawing/2014/main" id="{7FCD6A92-FCA9-44D2-8000-08696C7A50D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1F5AE79-A039-4D50-8F0F-F6F813947F90}"/>
              </a:ext>
            </a:extLst>
          </p:cNvPr>
          <p:cNvSpPr>
            <a:spLocks noGrp="1"/>
          </p:cNvSpPr>
          <p:nvPr>
            <p:ph type="sldNum" sz="quarter" idx="12"/>
          </p:nvPr>
        </p:nvSpPr>
        <p:spPr/>
        <p:txBody>
          <a:bodyPr/>
          <a:lstStyle/>
          <a:p>
            <a:fld id="{DA66AD50-56DE-471E-9438-91F5FE46FBE3}" type="slidenum">
              <a:rPr lang="en-US" smtClean="0"/>
              <a:t>‹#›</a:t>
            </a:fld>
            <a:endParaRPr lang="en-US"/>
          </a:p>
        </p:txBody>
      </p:sp>
    </p:spTree>
    <p:extLst>
      <p:ext uri="{BB962C8B-B14F-4D97-AF65-F5344CB8AC3E}">
        <p14:creationId xmlns:p14="http://schemas.microsoft.com/office/powerpoint/2010/main" val="13603157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2FC365-9090-4212-9F25-5290770C88C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8BAABA0-EB6C-4435-8FE1-37CE4DE1978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E3D0B88-925C-4E7D-BCFB-08BB7DFDD24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1686D45-9344-4D47-89F0-BE7C4A5D673C}"/>
              </a:ext>
            </a:extLst>
          </p:cNvPr>
          <p:cNvSpPr>
            <a:spLocks noGrp="1"/>
          </p:cNvSpPr>
          <p:nvPr>
            <p:ph type="dt" sz="half" idx="10"/>
          </p:nvPr>
        </p:nvSpPr>
        <p:spPr/>
        <p:txBody>
          <a:bodyPr/>
          <a:lstStyle/>
          <a:p>
            <a:fld id="{904C1384-C0D7-4B9F-BD57-D036CF7ECBEB}" type="datetimeFigureOut">
              <a:rPr lang="en-US" smtClean="0"/>
              <a:t>12/2/2021</a:t>
            </a:fld>
            <a:endParaRPr lang="en-US"/>
          </a:p>
        </p:txBody>
      </p:sp>
      <p:sp>
        <p:nvSpPr>
          <p:cNvPr id="6" name="Footer Placeholder 5">
            <a:extLst>
              <a:ext uri="{FF2B5EF4-FFF2-40B4-BE49-F238E27FC236}">
                <a16:creationId xmlns:a16="http://schemas.microsoft.com/office/drawing/2014/main" id="{4B549627-7670-4D1C-A108-FB00B72D5B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34E9D85-9652-49B6-B6C5-F8D5099EAFA1}"/>
              </a:ext>
            </a:extLst>
          </p:cNvPr>
          <p:cNvSpPr>
            <a:spLocks noGrp="1"/>
          </p:cNvSpPr>
          <p:nvPr>
            <p:ph type="sldNum" sz="quarter" idx="12"/>
          </p:nvPr>
        </p:nvSpPr>
        <p:spPr/>
        <p:txBody>
          <a:bodyPr/>
          <a:lstStyle/>
          <a:p>
            <a:fld id="{DA66AD50-56DE-471E-9438-91F5FE46FBE3}" type="slidenum">
              <a:rPr lang="en-US" smtClean="0"/>
              <a:t>‹#›</a:t>
            </a:fld>
            <a:endParaRPr lang="en-US"/>
          </a:p>
        </p:txBody>
      </p:sp>
    </p:spTree>
    <p:extLst>
      <p:ext uri="{BB962C8B-B14F-4D97-AF65-F5344CB8AC3E}">
        <p14:creationId xmlns:p14="http://schemas.microsoft.com/office/powerpoint/2010/main" val="24843002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1BE8D2-AB04-4625-A4B0-CD2B2828428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AA8C271-47BE-4F13-B230-C75F8022104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43CA0B8-F7A7-4FB8-BA5E-2D5B2582A7A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C801289-589B-4CE2-830C-1DDF6348D9A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8048937-D072-4467-8FE2-16464667C72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DB9AE62-B68C-4E0D-AF3A-88474692DC54}"/>
              </a:ext>
            </a:extLst>
          </p:cNvPr>
          <p:cNvSpPr>
            <a:spLocks noGrp="1"/>
          </p:cNvSpPr>
          <p:nvPr>
            <p:ph type="dt" sz="half" idx="10"/>
          </p:nvPr>
        </p:nvSpPr>
        <p:spPr/>
        <p:txBody>
          <a:bodyPr/>
          <a:lstStyle/>
          <a:p>
            <a:fld id="{904C1384-C0D7-4B9F-BD57-D036CF7ECBEB}" type="datetimeFigureOut">
              <a:rPr lang="en-US" smtClean="0"/>
              <a:t>12/2/2021</a:t>
            </a:fld>
            <a:endParaRPr lang="en-US"/>
          </a:p>
        </p:txBody>
      </p:sp>
      <p:sp>
        <p:nvSpPr>
          <p:cNvPr id="8" name="Footer Placeholder 7">
            <a:extLst>
              <a:ext uri="{FF2B5EF4-FFF2-40B4-BE49-F238E27FC236}">
                <a16:creationId xmlns:a16="http://schemas.microsoft.com/office/drawing/2014/main" id="{4CD86EBC-8499-4F03-B4A4-600D0A524F8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E131E2C-955B-48FC-A67E-D5F5EAD7C542}"/>
              </a:ext>
            </a:extLst>
          </p:cNvPr>
          <p:cNvSpPr>
            <a:spLocks noGrp="1"/>
          </p:cNvSpPr>
          <p:nvPr>
            <p:ph type="sldNum" sz="quarter" idx="12"/>
          </p:nvPr>
        </p:nvSpPr>
        <p:spPr/>
        <p:txBody>
          <a:bodyPr/>
          <a:lstStyle/>
          <a:p>
            <a:fld id="{DA66AD50-56DE-471E-9438-91F5FE46FBE3}" type="slidenum">
              <a:rPr lang="en-US" smtClean="0"/>
              <a:t>‹#›</a:t>
            </a:fld>
            <a:endParaRPr lang="en-US"/>
          </a:p>
        </p:txBody>
      </p:sp>
    </p:spTree>
    <p:extLst>
      <p:ext uri="{BB962C8B-B14F-4D97-AF65-F5344CB8AC3E}">
        <p14:creationId xmlns:p14="http://schemas.microsoft.com/office/powerpoint/2010/main" val="31339581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C879B2-E16F-4DE6-A2A9-9162D7F3A90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A22CACD-5741-4F3E-B834-79E782805C5B}"/>
              </a:ext>
            </a:extLst>
          </p:cNvPr>
          <p:cNvSpPr>
            <a:spLocks noGrp="1"/>
          </p:cNvSpPr>
          <p:nvPr>
            <p:ph type="dt" sz="half" idx="10"/>
          </p:nvPr>
        </p:nvSpPr>
        <p:spPr/>
        <p:txBody>
          <a:bodyPr/>
          <a:lstStyle/>
          <a:p>
            <a:fld id="{904C1384-C0D7-4B9F-BD57-D036CF7ECBEB}" type="datetimeFigureOut">
              <a:rPr lang="en-US" smtClean="0"/>
              <a:t>12/2/2021</a:t>
            </a:fld>
            <a:endParaRPr lang="en-US"/>
          </a:p>
        </p:txBody>
      </p:sp>
      <p:sp>
        <p:nvSpPr>
          <p:cNvPr id="4" name="Footer Placeholder 3">
            <a:extLst>
              <a:ext uri="{FF2B5EF4-FFF2-40B4-BE49-F238E27FC236}">
                <a16:creationId xmlns:a16="http://schemas.microsoft.com/office/drawing/2014/main" id="{1E6D6C91-7B11-4F0D-8527-E1564A8CA6B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67F13E3-FEBE-4B67-A55A-769F0D2F2E4A}"/>
              </a:ext>
            </a:extLst>
          </p:cNvPr>
          <p:cNvSpPr>
            <a:spLocks noGrp="1"/>
          </p:cNvSpPr>
          <p:nvPr>
            <p:ph type="sldNum" sz="quarter" idx="12"/>
          </p:nvPr>
        </p:nvSpPr>
        <p:spPr/>
        <p:txBody>
          <a:bodyPr/>
          <a:lstStyle/>
          <a:p>
            <a:fld id="{DA66AD50-56DE-471E-9438-91F5FE46FBE3}" type="slidenum">
              <a:rPr lang="en-US" smtClean="0"/>
              <a:t>‹#›</a:t>
            </a:fld>
            <a:endParaRPr lang="en-US"/>
          </a:p>
        </p:txBody>
      </p:sp>
    </p:spTree>
    <p:extLst>
      <p:ext uri="{BB962C8B-B14F-4D97-AF65-F5344CB8AC3E}">
        <p14:creationId xmlns:p14="http://schemas.microsoft.com/office/powerpoint/2010/main" val="27276311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041A786-5042-446E-9D88-4F71406D2B17}"/>
              </a:ext>
            </a:extLst>
          </p:cNvPr>
          <p:cNvSpPr>
            <a:spLocks noGrp="1"/>
          </p:cNvSpPr>
          <p:nvPr>
            <p:ph type="dt" sz="half" idx="10"/>
          </p:nvPr>
        </p:nvSpPr>
        <p:spPr/>
        <p:txBody>
          <a:bodyPr/>
          <a:lstStyle/>
          <a:p>
            <a:fld id="{904C1384-C0D7-4B9F-BD57-D036CF7ECBEB}" type="datetimeFigureOut">
              <a:rPr lang="en-US" smtClean="0"/>
              <a:t>12/2/2021</a:t>
            </a:fld>
            <a:endParaRPr lang="en-US"/>
          </a:p>
        </p:txBody>
      </p:sp>
      <p:sp>
        <p:nvSpPr>
          <p:cNvPr id="3" name="Footer Placeholder 2">
            <a:extLst>
              <a:ext uri="{FF2B5EF4-FFF2-40B4-BE49-F238E27FC236}">
                <a16:creationId xmlns:a16="http://schemas.microsoft.com/office/drawing/2014/main" id="{F2A9B34B-BCB2-47B1-BBED-B4D453F1928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F3C46A3-0C68-418D-9775-363DB8B1B7D6}"/>
              </a:ext>
            </a:extLst>
          </p:cNvPr>
          <p:cNvSpPr>
            <a:spLocks noGrp="1"/>
          </p:cNvSpPr>
          <p:nvPr>
            <p:ph type="sldNum" sz="quarter" idx="12"/>
          </p:nvPr>
        </p:nvSpPr>
        <p:spPr/>
        <p:txBody>
          <a:bodyPr/>
          <a:lstStyle/>
          <a:p>
            <a:fld id="{DA66AD50-56DE-471E-9438-91F5FE46FBE3}" type="slidenum">
              <a:rPr lang="en-US" smtClean="0"/>
              <a:t>‹#›</a:t>
            </a:fld>
            <a:endParaRPr lang="en-US"/>
          </a:p>
        </p:txBody>
      </p:sp>
    </p:spTree>
    <p:extLst>
      <p:ext uri="{BB962C8B-B14F-4D97-AF65-F5344CB8AC3E}">
        <p14:creationId xmlns:p14="http://schemas.microsoft.com/office/powerpoint/2010/main" val="39226746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2F32B-A3CF-4968-8206-D469CBE0155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B3EA3E4-F3AC-4920-AA99-0A6B2768380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E34A609-321D-46FE-91D4-9F0AFCF13AC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F8996F2-FDF3-4437-9305-DBDF7D09DB5C}"/>
              </a:ext>
            </a:extLst>
          </p:cNvPr>
          <p:cNvSpPr>
            <a:spLocks noGrp="1"/>
          </p:cNvSpPr>
          <p:nvPr>
            <p:ph type="dt" sz="half" idx="10"/>
          </p:nvPr>
        </p:nvSpPr>
        <p:spPr/>
        <p:txBody>
          <a:bodyPr/>
          <a:lstStyle/>
          <a:p>
            <a:fld id="{904C1384-C0D7-4B9F-BD57-D036CF7ECBEB}" type="datetimeFigureOut">
              <a:rPr lang="en-US" smtClean="0"/>
              <a:t>12/2/2021</a:t>
            </a:fld>
            <a:endParaRPr lang="en-US"/>
          </a:p>
        </p:txBody>
      </p:sp>
      <p:sp>
        <p:nvSpPr>
          <p:cNvPr id="6" name="Footer Placeholder 5">
            <a:extLst>
              <a:ext uri="{FF2B5EF4-FFF2-40B4-BE49-F238E27FC236}">
                <a16:creationId xmlns:a16="http://schemas.microsoft.com/office/drawing/2014/main" id="{14C918A2-EE95-409B-9399-92C2DEAF175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7AF8FEA-313A-4439-AAC5-77A737B9DC5C}"/>
              </a:ext>
            </a:extLst>
          </p:cNvPr>
          <p:cNvSpPr>
            <a:spLocks noGrp="1"/>
          </p:cNvSpPr>
          <p:nvPr>
            <p:ph type="sldNum" sz="quarter" idx="12"/>
          </p:nvPr>
        </p:nvSpPr>
        <p:spPr/>
        <p:txBody>
          <a:bodyPr/>
          <a:lstStyle/>
          <a:p>
            <a:fld id="{DA66AD50-56DE-471E-9438-91F5FE46FBE3}" type="slidenum">
              <a:rPr lang="en-US" smtClean="0"/>
              <a:t>‹#›</a:t>
            </a:fld>
            <a:endParaRPr lang="en-US"/>
          </a:p>
        </p:txBody>
      </p:sp>
    </p:spTree>
    <p:extLst>
      <p:ext uri="{BB962C8B-B14F-4D97-AF65-F5344CB8AC3E}">
        <p14:creationId xmlns:p14="http://schemas.microsoft.com/office/powerpoint/2010/main" val="20384851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02E2CA-0F13-4461-A583-7FA45B3EC37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FB4B7B5-3F75-481A-BDCC-1773B9D5677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40098C3-2919-40EB-902E-0C445C04F7E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E4C5F1E-3B70-4547-A797-566321FE3312}"/>
              </a:ext>
            </a:extLst>
          </p:cNvPr>
          <p:cNvSpPr>
            <a:spLocks noGrp="1"/>
          </p:cNvSpPr>
          <p:nvPr>
            <p:ph type="dt" sz="half" idx="10"/>
          </p:nvPr>
        </p:nvSpPr>
        <p:spPr/>
        <p:txBody>
          <a:bodyPr/>
          <a:lstStyle/>
          <a:p>
            <a:fld id="{904C1384-C0D7-4B9F-BD57-D036CF7ECBEB}" type="datetimeFigureOut">
              <a:rPr lang="en-US" smtClean="0"/>
              <a:t>12/2/2021</a:t>
            </a:fld>
            <a:endParaRPr lang="en-US"/>
          </a:p>
        </p:txBody>
      </p:sp>
      <p:sp>
        <p:nvSpPr>
          <p:cNvPr id="6" name="Footer Placeholder 5">
            <a:extLst>
              <a:ext uri="{FF2B5EF4-FFF2-40B4-BE49-F238E27FC236}">
                <a16:creationId xmlns:a16="http://schemas.microsoft.com/office/drawing/2014/main" id="{0C802AB0-6D84-4FCE-827E-BF64E24A8ED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F0085B3-4211-44A5-94B5-85D4B24C920B}"/>
              </a:ext>
            </a:extLst>
          </p:cNvPr>
          <p:cNvSpPr>
            <a:spLocks noGrp="1"/>
          </p:cNvSpPr>
          <p:nvPr>
            <p:ph type="sldNum" sz="quarter" idx="12"/>
          </p:nvPr>
        </p:nvSpPr>
        <p:spPr/>
        <p:txBody>
          <a:bodyPr/>
          <a:lstStyle/>
          <a:p>
            <a:fld id="{DA66AD50-56DE-471E-9438-91F5FE46FBE3}" type="slidenum">
              <a:rPr lang="en-US" smtClean="0"/>
              <a:t>‹#›</a:t>
            </a:fld>
            <a:endParaRPr lang="en-US"/>
          </a:p>
        </p:txBody>
      </p:sp>
    </p:spTree>
    <p:extLst>
      <p:ext uri="{BB962C8B-B14F-4D97-AF65-F5344CB8AC3E}">
        <p14:creationId xmlns:p14="http://schemas.microsoft.com/office/powerpoint/2010/main" val="38012355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5F90C89-3628-4551-9E30-3EBC0A75D70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10BA3D8-9E26-478D-B584-D32BEDE7154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CD4A9CA-917D-45FC-A730-140D36CDB23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04C1384-C0D7-4B9F-BD57-D036CF7ECBEB}" type="datetimeFigureOut">
              <a:rPr lang="en-US" smtClean="0"/>
              <a:t>12/2/2021</a:t>
            </a:fld>
            <a:endParaRPr lang="en-US"/>
          </a:p>
        </p:txBody>
      </p:sp>
      <p:sp>
        <p:nvSpPr>
          <p:cNvPr id="5" name="Footer Placeholder 4">
            <a:extLst>
              <a:ext uri="{FF2B5EF4-FFF2-40B4-BE49-F238E27FC236}">
                <a16:creationId xmlns:a16="http://schemas.microsoft.com/office/drawing/2014/main" id="{82536666-9E00-40B1-B842-43B7B393840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6EF2A0A-52E0-41D4-9FE3-90118B1FECD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A66AD50-56DE-471E-9438-91F5FE46FBE3}" type="slidenum">
              <a:rPr lang="en-US" smtClean="0"/>
              <a:t>‹#›</a:t>
            </a:fld>
            <a:endParaRPr lang="en-US"/>
          </a:p>
        </p:txBody>
      </p:sp>
    </p:spTree>
    <p:extLst>
      <p:ext uri="{BB962C8B-B14F-4D97-AF65-F5344CB8AC3E}">
        <p14:creationId xmlns:p14="http://schemas.microsoft.com/office/powerpoint/2010/main" val="25827126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32">
            <a:extLst>
              <a:ext uri="{FF2B5EF4-FFF2-40B4-BE49-F238E27FC236}">
                <a16:creationId xmlns:a16="http://schemas.microsoft.com/office/drawing/2014/main" id="{657F69E0-C4B0-4BEC-A689-4F8D877F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descr="Skier preparing to descend a slope">
            <a:extLst>
              <a:ext uri="{FF2B5EF4-FFF2-40B4-BE49-F238E27FC236}">
                <a16:creationId xmlns:a16="http://schemas.microsoft.com/office/drawing/2014/main" id="{B13CDBBF-D325-45A4-9B26-3683CF371C36}"/>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t="15393" r="-1" b="-1"/>
          <a:stretch/>
        </p:blipFill>
        <p:spPr>
          <a:xfrm>
            <a:off x="20" y="10"/>
            <a:ext cx="12188930" cy="6857990"/>
          </a:xfrm>
          <a:prstGeom prst="rect">
            <a:avLst/>
          </a:prstGeom>
        </p:spPr>
      </p:pic>
      <p:sp>
        <p:nvSpPr>
          <p:cNvPr id="2" name="Title 1">
            <a:extLst>
              <a:ext uri="{FF2B5EF4-FFF2-40B4-BE49-F238E27FC236}">
                <a16:creationId xmlns:a16="http://schemas.microsoft.com/office/drawing/2014/main" id="{31198022-8A9E-4BA6-8434-676ECE9A97EB}"/>
              </a:ext>
            </a:extLst>
          </p:cNvPr>
          <p:cNvSpPr>
            <a:spLocks noGrp="1"/>
          </p:cNvSpPr>
          <p:nvPr>
            <p:ph type="ctrTitle"/>
          </p:nvPr>
        </p:nvSpPr>
        <p:spPr>
          <a:xfrm>
            <a:off x="1524000" y="1122363"/>
            <a:ext cx="9144000" cy="3063240"/>
          </a:xfrm>
        </p:spPr>
        <p:txBody>
          <a:bodyPr>
            <a:normAutofit/>
          </a:bodyPr>
          <a:lstStyle/>
          <a:p>
            <a:r>
              <a:rPr lang="en-US" sz="6600" b="1">
                <a:solidFill>
                  <a:srgbClr val="FFFFFF"/>
                </a:solidFill>
              </a:rPr>
              <a:t>Big Mountain Resort</a:t>
            </a:r>
            <a:br>
              <a:rPr lang="en-US" sz="6600" b="1">
                <a:solidFill>
                  <a:srgbClr val="FFFFFF"/>
                </a:solidFill>
              </a:rPr>
            </a:br>
            <a:r>
              <a:rPr lang="en-US" sz="6600">
                <a:solidFill>
                  <a:srgbClr val="FFFFFF"/>
                </a:solidFill>
              </a:rPr>
              <a:t>Data-driven pricing strategy</a:t>
            </a:r>
          </a:p>
        </p:txBody>
      </p:sp>
      <p:sp>
        <p:nvSpPr>
          <p:cNvPr id="3" name="Subtitle 2">
            <a:extLst>
              <a:ext uri="{FF2B5EF4-FFF2-40B4-BE49-F238E27FC236}">
                <a16:creationId xmlns:a16="http://schemas.microsoft.com/office/drawing/2014/main" id="{033E9B61-1FC8-4BBA-A2D9-0939335D9968}"/>
              </a:ext>
            </a:extLst>
          </p:cNvPr>
          <p:cNvSpPr>
            <a:spLocks noGrp="1"/>
          </p:cNvSpPr>
          <p:nvPr>
            <p:ph type="subTitle" idx="1"/>
          </p:nvPr>
        </p:nvSpPr>
        <p:spPr>
          <a:xfrm>
            <a:off x="1527048" y="4599432"/>
            <a:ext cx="9144000" cy="1536192"/>
          </a:xfrm>
        </p:spPr>
        <p:txBody>
          <a:bodyPr>
            <a:normAutofit/>
          </a:bodyPr>
          <a:lstStyle/>
          <a:p>
            <a:r>
              <a:rPr lang="en-US">
                <a:solidFill>
                  <a:srgbClr val="FFFFFF"/>
                </a:solidFill>
              </a:rPr>
              <a:t>Derek Powell</a:t>
            </a:r>
            <a:br>
              <a:rPr lang="en-US">
                <a:solidFill>
                  <a:srgbClr val="FFFFFF"/>
                </a:solidFill>
              </a:rPr>
            </a:br>
            <a:r>
              <a:rPr lang="en-US">
                <a:solidFill>
                  <a:srgbClr val="FFFFFF"/>
                </a:solidFill>
              </a:rPr>
              <a:t>Dec-02, 2021</a:t>
            </a:r>
          </a:p>
        </p:txBody>
      </p:sp>
      <p:sp>
        <p:nvSpPr>
          <p:cNvPr id="40" name="sketchy line">
            <a:extLst>
              <a:ext uri="{FF2B5EF4-FFF2-40B4-BE49-F238E27FC236}">
                <a16:creationId xmlns:a16="http://schemas.microsoft.com/office/drawing/2014/main" id="{9F6380B4-6A1C-481E-8408-B4E6C75B9B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368623"/>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rgbClr val="FFFFFF">
              <a:alpha val="75000"/>
            </a:srgbClr>
          </a:solidFill>
          <a:ln w="44450" cap="rnd">
            <a:solidFill>
              <a:srgbClr val="FFFFFF">
                <a:alpha val="75000"/>
              </a:srgb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02325212"/>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0" name="Rectangle 134">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9498D0C-A847-44C1-A94E-36C0AB3273FC}"/>
              </a:ext>
            </a:extLst>
          </p:cNvPr>
          <p:cNvSpPr>
            <a:spLocks noGrp="1"/>
          </p:cNvSpPr>
          <p:nvPr>
            <p:ph type="title"/>
          </p:nvPr>
        </p:nvSpPr>
        <p:spPr>
          <a:xfrm>
            <a:off x="630936" y="639520"/>
            <a:ext cx="3429000" cy="1719072"/>
          </a:xfrm>
        </p:spPr>
        <p:txBody>
          <a:bodyPr anchor="b">
            <a:normAutofit/>
          </a:bodyPr>
          <a:lstStyle/>
          <a:p>
            <a:r>
              <a:rPr lang="en-US" sz="5400" b="1"/>
              <a:t>Business problem</a:t>
            </a:r>
          </a:p>
        </p:txBody>
      </p:sp>
      <p:sp>
        <p:nvSpPr>
          <p:cNvPr id="1031"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CCE353F-DABE-4728-B1A1-85EA978714B6}"/>
              </a:ext>
            </a:extLst>
          </p:cNvPr>
          <p:cNvSpPr>
            <a:spLocks noGrp="1"/>
          </p:cNvSpPr>
          <p:nvPr>
            <p:ph idx="1"/>
          </p:nvPr>
        </p:nvSpPr>
        <p:spPr>
          <a:xfrm>
            <a:off x="630936" y="2807208"/>
            <a:ext cx="3429000" cy="3410712"/>
          </a:xfrm>
        </p:spPr>
        <p:txBody>
          <a:bodyPr anchor="t">
            <a:normAutofit/>
          </a:bodyPr>
          <a:lstStyle/>
          <a:p>
            <a:r>
              <a:rPr lang="en-US" sz="2000"/>
              <a:t>At the current lift ticket price of $81.00 for adults, is Big Mountain Resort properly valuing their resort features in their lift ticket price? </a:t>
            </a:r>
          </a:p>
          <a:p>
            <a:r>
              <a:rPr lang="en-US" sz="2000"/>
              <a:t>Using a data analysis and a trained machine learning model, can Big Mountain Resort show that their features support a higher lift ticket price, as suspected?</a:t>
            </a:r>
          </a:p>
        </p:txBody>
      </p:sp>
      <p:pic>
        <p:nvPicPr>
          <p:cNvPr id="1026" name="Picture 2">
            <a:extLst>
              <a:ext uri="{FF2B5EF4-FFF2-40B4-BE49-F238E27FC236}">
                <a16:creationId xmlns:a16="http://schemas.microsoft.com/office/drawing/2014/main" id="{050C9EFC-A540-427A-9E4C-08FC71A72223}"/>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654296" y="1530477"/>
            <a:ext cx="6903720" cy="37970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50099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5" name="Rectangle 41">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1C4D1A-EA06-4340-805B-92A7BE57894E}"/>
              </a:ext>
            </a:extLst>
          </p:cNvPr>
          <p:cNvSpPr>
            <a:spLocks noGrp="1"/>
          </p:cNvSpPr>
          <p:nvPr>
            <p:ph type="title"/>
          </p:nvPr>
        </p:nvSpPr>
        <p:spPr>
          <a:xfrm>
            <a:off x="640080" y="325369"/>
            <a:ext cx="4368602" cy="1956841"/>
          </a:xfrm>
        </p:spPr>
        <p:txBody>
          <a:bodyPr anchor="b">
            <a:normAutofit/>
          </a:bodyPr>
          <a:lstStyle/>
          <a:p>
            <a:r>
              <a:rPr lang="en-US" sz="4600" b="1"/>
              <a:t>Recommendation</a:t>
            </a:r>
          </a:p>
        </p:txBody>
      </p:sp>
      <p:sp>
        <p:nvSpPr>
          <p:cNvPr id="44"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89122A9-9B65-4D34-9EF2-85A18C58C1A3}"/>
              </a:ext>
            </a:extLst>
          </p:cNvPr>
          <p:cNvSpPr>
            <a:spLocks noGrp="1"/>
          </p:cNvSpPr>
          <p:nvPr>
            <p:ph idx="1"/>
          </p:nvPr>
        </p:nvSpPr>
        <p:spPr>
          <a:xfrm>
            <a:off x="640080" y="2872899"/>
            <a:ext cx="4243589" cy="3320668"/>
          </a:xfrm>
        </p:spPr>
        <p:txBody>
          <a:bodyPr>
            <a:normAutofit/>
          </a:bodyPr>
          <a:lstStyle/>
          <a:p>
            <a:r>
              <a:rPr lang="en-US" sz="1500" dirty="0"/>
              <a:t>The machine learning model trained for and used in this analysis suggests an immediate price increase ($81.00 </a:t>
            </a:r>
            <a:r>
              <a:rPr lang="en-US" sz="1500" dirty="0">
                <a:sym typeface="Wingdings" panose="05000000000000000000" pitchFamily="2" charset="2"/>
              </a:rPr>
              <a:t> $85.00) </a:t>
            </a:r>
            <a:r>
              <a:rPr lang="en-US" sz="1500" dirty="0"/>
              <a:t>would be validated by our current resort features. </a:t>
            </a:r>
          </a:p>
          <a:p>
            <a:r>
              <a:rPr lang="en-US" sz="1500" dirty="0">
                <a:sym typeface="Wingdings" panose="05000000000000000000" pitchFamily="2" charset="2"/>
              </a:rPr>
              <a:t>Additional increase of $8.61 would be supported if adding 1 additional run, 150 feet extra of vertical drop, and installing 1 additional chairlift. </a:t>
            </a:r>
          </a:p>
          <a:p>
            <a:r>
              <a:rPr lang="en-US" sz="1500" dirty="0">
                <a:sym typeface="Wingdings" panose="05000000000000000000" pitchFamily="2" charset="2"/>
              </a:rPr>
              <a:t>We have also predicted the pricing support we could expect if decreasing the total number of runs available as a cost-savings measure. Further analysis should be done on operating expenses to determine if lost pricing support would be outweighed by expense savings on closed runs.</a:t>
            </a:r>
          </a:p>
        </p:txBody>
      </p:sp>
      <p:pic>
        <p:nvPicPr>
          <p:cNvPr id="5" name="Picture 4" descr="Explorer on skiing tour walking on snowy mountain">
            <a:extLst>
              <a:ext uri="{FF2B5EF4-FFF2-40B4-BE49-F238E27FC236}">
                <a16:creationId xmlns:a16="http://schemas.microsoft.com/office/drawing/2014/main" id="{6A714EC3-4233-4BD0-ACF2-5016E8444E18}"/>
              </a:ext>
            </a:extLst>
          </p:cNvPr>
          <p:cNvPicPr>
            <a:picLocks noChangeAspect="1"/>
          </p:cNvPicPr>
          <p:nvPr/>
        </p:nvPicPr>
        <p:blipFill rotWithShape="1">
          <a:blip r:embed="rId2">
            <a:extLst>
              <a:ext uri="{28A0092B-C50C-407E-A947-70E740481C1C}">
                <a14:useLocalDpi xmlns:a14="http://schemas.microsoft.com/office/drawing/2010/main" val="0"/>
              </a:ext>
            </a:extLst>
          </a:blip>
          <a:srcRect l="22408" r="10639"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885575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64">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1C4D1A-EA06-4340-805B-92A7BE57894E}"/>
              </a:ext>
            </a:extLst>
          </p:cNvPr>
          <p:cNvSpPr>
            <a:spLocks noGrp="1"/>
          </p:cNvSpPr>
          <p:nvPr>
            <p:ph type="title"/>
          </p:nvPr>
        </p:nvSpPr>
        <p:spPr>
          <a:xfrm>
            <a:off x="630936" y="640080"/>
            <a:ext cx="4818888" cy="1481328"/>
          </a:xfrm>
        </p:spPr>
        <p:txBody>
          <a:bodyPr vert="horz" lIns="91440" tIns="45720" rIns="91440" bIns="45720" rtlCol="0" anchor="b">
            <a:normAutofit/>
          </a:bodyPr>
          <a:lstStyle/>
          <a:p>
            <a:r>
              <a:rPr lang="en-US" sz="5000" b="1" kern="1200" dirty="0">
                <a:latin typeface="+mj-lt"/>
                <a:ea typeface="+mj-ea"/>
                <a:cs typeface="+mj-cs"/>
              </a:rPr>
              <a:t>Modeling Analysis</a:t>
            </a:r>
          </a:p>
        </p:txBody>
      </p:sp>
      <p:sp>
        <p:nvSpPr>
          <p:cNvPr id="89" name="sketch line">
            <a:extLst>
              <a:ext uri="{FF2B5EF4-FFF2-40B4-BE49-F238E27FC236}">
                <a16:creationId xmlns:a16="http://schemas.microsoft.com/office/drawing/2014/main" id="{650D18FE-0824-4A46-B22C-A86B52E578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89122A9-9B65-4D34-9EF2-85A18C58C1A3}"/>
              </a:ext>
            </a:extLst>
          </p:cNvPr>
          <p:cNvSpPr>
            <a:spLocks noGrp="1"/>
          </p:cNvSpPr>
          <p:nvPr>
            <p:ph idx="1"/>
          </p:nvPr>
        </p:nvSpPr>
        <p:spPr>
          <a:xfrm>
            <a:off x="630936" y="2660904"/>
            <a:ext cx="4818888" cy="3547872"/>
          </a:xfrm>
        </p:spPr>
        <p:txBody>
          <a:bodyPr vert="horz" lIns="91440" tIns="45720" rIns="91440" bIns="45720" rtlCol="0" anchor="t">
            <a:normAutofit/>
          </a:bodyPr>
          <a:lstStyle/>
          <a:p>
            <a:r>
              <a:rPr lang="en-US" sz="2200" kern="1200" dirty="0">
                <a:latin typeface="+mn-lt"/>
                <a:ea typeface="+mn-ea"/>
                <a:cs typeface="+mn-cs"/>
              </a:rPr>
              <a:t>The features shown on the right were used in training the predictive model used in this analysis. </a:t>
            </a:r>
          </a:p>
          <a:p>
            <a:r>
              <a:rPr lang="en-US" sz="2200" kern="1200" dirty="0">
                <a:latin typeface="+mn-lt"/>
                <a:ea typeface="+mn-ea"/>
                <a:cs typeface="+mn-cs"/>
              </a:rPr>
              <a:t>Data from 329 market competitor resorts was made available as part of this training. </a:t>
            </a:r>
          </a:p>
          <a:p>
            <a:r>
              <a:rPr lang="en-US" sz="2200" dirty="0"/>
              <a:t>All features were compared and contrasted to determine the most accurate valuation of them. </a:t>
            </a:r>
            <a:endParaRPr lang="en-US" sz="2200" kern="1200" dirty="0">
              <a:latin typeface="+mn-lt"/>
              <a:ea typeface="+mn-ea"/>
              <a:cs typeface="+mn-cs"/>
            </a:endParaRPr>
          </a:p>
        </p:txBody>
      </p:sp>
      <p:graphicFrame>
        <p:nvGraphicFramePr>
          <p:cNvPr id="4" name="Table 3">
            <a:extLst>
              <a:ext uri="{FF2B5EF4-FFF2-40B4-BE49-F238E27FC236}">
                <a16:creationId xmlns:a16="http://schemas.microsoft.com/office/drawing/2014/main" id="{84D3F2B4-B6EE-4145-A109-5B8A0694B77A}"/>
              </a:ext>
            </a:extLst>
          </p:cNvPr>
          <p:cNvGraphicFramePr>
            <a:graphicFrameLocks noGrp="1"/>
          </p:cNvGraphicFramePr>
          <p:nvPr>
            <p:extLst>
              <p:ext uri="{D42A27DB-BD31-4B8C-83A1-F6EECF244321}">
                <p14:modId xmlns:p14="http://schemas.microsoft.com/office/powerpoint/2010/main" val="4207868368"/>
              </p:ext>
            </p:extLst>
          </p:nvPr>
        </p:nvGraphicFramePr>
        <p:xfrm>
          <a:off x="6322247" y="640080"/>
          <a:ext cx="5012570" cy="5577849"/>
        </p:xfrm>
        <a:graphic>
          <a:graphicData uri="http://schemas.openxmlformats.org/drawingml/2006/table">
            <a:tbl>
              <a:tblPr firstRow="1" bandRow="1">
                <a:tableStyleId>{3B4B98B0-60AC-42C2-AFA5-B58CD77FA1E5}</a:tableStyleId>
              </a:tblPr>
              <a:tblGrid>
                <a:gridCol w="2463617">
                  <a:extLst>
                    <a:ext uri="{9D8B030D-6E8A-4147-A177-3AD203B41FA5}">
                      <a16:colId xmlns:a16="http://schemas.microsoft.com/office/drawing/2014/main" val="3819963916"/>
                    </a:ext>
                  </a:extLst>
                </a:gridCol>
                <a:gridCol w="2548953">
                  <a:extLst>
                    <a:ext uri="{9D8B030D-6E8A-4147-A177-3AD203B41FA5}">
                      <a16:colId xmlns:a16="http://schemas.microsoft.com/office/drawing/2014/main" val="2548904255"/>
                    </a:ext>
                  </a:extLst>
                </a:gridCol>
              </a:tblGrid>
              <a:tr h="206587">
                <a:tc>
                  <a:txBody>
                    <a:bodyPr/>
                    <a:lstStyle/>
                    <a:p>
                      <a:pPr algn="r" fontAlgn="ctr"/>
                      <a:r>
                        <a:rPr lang="en-US" sz="900" b="1">
                          <a:effectLst/>
                        </a:rPr>
                        <a:t>Name</a:t>
                      </a:r>
                    </a:p>
                  </a:txBody>
                  <a:tcPr marL="30835" marR="30835" marT="15417" marB="15417" anchor="ctr"/>
                </a:tc>
                <a:tc>
                  <a:txBody>
                    <a:bodyPr/>
                    <a:lstStyle/>
                    <a:p>
                      <a:pPr algn="r" fontAlgn="ctr"/>
                      <a:r>
                        <a:rPr lang="en-US" sz="900">
                          <a:effectLst/>
                        </a:rPr>
                        <a:t>Big Mountain Resort</a:t>
                      </a:r>
                    </a:p>
                  </a:txBody>
                  <a:tcPr marL="30835" marR="30835" marT="15417" marB="15417" anchor="ctr"/>
                </a:tc>
                <a:extLst>
                  <a:ext uri="{0D108BD9-81ED-4DB2-BD59-A6C34878D82A}">
                    <a16:rowId xmlns:a16="http://schemas.microsoft.com/office/drawing/2014/main" val="1145007919"/>
                  </a:ext>
                </a:extLst>
              </a:tr>
              <a:tr h="206587">
                <a:tc>
                  <a:txBody>
                    <a:bodyPr/>
                    <a:lstStyle/>
                    <a:p>
                      <a:pPr algn="r" fontAlgn="ctr"/>
                      <a:r>
                        <a:rPr lang="en-US" sz="900" b="1">
                          <a:effectLst/>
                        </a:rPr>
                        <a:t>Region</a:t>
                      </a:r>
                    </a:p>
                  </a:txBody>
                  <a:tcPr marL="30835" marR="30835" marT="15417" marB="15417" anchor="ctr"/>
                </a:tc>
                <a:tc>
                  <a:txBody>
                    <a:bodyPr/>
                    <a:lstStyle/>
                    <a:p>
                      <a:pPr algn="r" fontAlgn="ctr"/>
                      <a:r>
                        <a:rPr lang="en-US" sz="900">
                          <a:effectLst/>
                        </a:rPr>
                        <a:t>Montana</a:t>
                      </a:r>
                    </a:p>
                  </a:txBody>
                  <a:tcPr marL="30835" marR="30835" marT="15417" marB="15417" anchor="ctr"/>
                </a:tc>
                <a:extLst>
                  <a:ext uri="{0D108BD9-81ED-4DB2-BD59-A6C34878D82A}">
                    <a16:rowId xmlns:a16="http://schemas.microsoft.com/office/drawing/2014/main" val="1402118109"/>
                  </a:ext>
                </a:extLst>
              </a:tr>
              <a:tr h="206587">
                <a:tc>
                  <a:txBody>
                    <a:bodyPr/>
                    <a:lstStyle/>
                    <a:p>
                      <a:pPr algn="r" fontAlgn="ctr"/>
                      <a:r>
                        <a:rPr lang="en-US" sz="900" b="1">
                          <a:effectLst/>
                        </a:rPr>
                        <a:t>state</a:t>
                      </a:r>
                    </a:p>
                  </a:txBody>
                  <a:tcPr marL="30835" marR="30835" marT="15417" marB="15417" anchor="ctr"/>
                </a:tc>
                <a:tc>
                  <a:txBody>
                    <a:bodyPr/>
                    <a:lstStyle/>
                    <a:p>
                      <a:pPr algn="r" fontAlgn="ctr"/>
                      <a:r>
                        <a:rPr lang="en-US" sz="900">
                          <a:effectLst/>
                        </a:rPr>
                        <a:t>Montana</a:t>
                      </a:r>
                    </a:p>
                  </a:txBody>
                  <a:tcPr marL="30835" marR="30835" marT="15417" marB="15417" anchor="ctr"/>
                </a:tc>
                <a:extLst>
                  <a:ext uri="{0D108BD9-81ED-4DB2-BD59-A6C34878D82A}">
                    <a16:rowId xmlns:a16="http://schemas.microsoft.com/office/drawing/2014/main" val="4266245138"/>
                  </a:ext>
                </a:extLst>
              </a:tr>
              <a:tr h="206587">
                <a:tc>
                  <a:txBody>
                    <a:bodyPr/>
                    <a:lstStyle/>
                    <a:p>
                      <a:pPr algn="r" fontAlgn="ctr"/>
                      <a:r>
                        <a:rPr lang="en-US" sz="900" b="1">
                          <a:effectLst/>
                        </a:rPr>
                        <a:t>summit_elev</a:t>
                      </a:r>
                    </a:p>
                  </a:txBody>
                  <a:tcPr marL="30835" marR="30835" marT="15417" marB="15417" anchor="ctr"/>
                </a:tc>
                <a:tc>
                  <a:txBody>
                    <a:bodyPr/>
                    <a:lstStyle/>
                    <a:p>
                      <a:pPr algn="r" fontAlgn="ctr"/>
                      <a:r>
                        <a:rPr lang="en-US" sz="900">
                          <a:effectLst/>
                        </a:rPr>
                        <a:t>6817</a:t>
                      </a:r>
                    </a:p>
                  </a:txBody>
                  <a:tcPr marL="30835" marR="30835" marT="15417" marB="15417" anchor="ctr"/>
                </a:tc>
                <a:extLst>
                  <a:ext uri="{0D108BD9-81ED-4DB2-BD59-A6C34878D82A}">
                    <a16:rowId xmlns:a16="http://schemas.microsoft.com/office/drawing/2014/main" val="3124006649"/>
                  </a:ext>
                </a:extLst>
              </a:tr>
              <a:tr h="206587">
                <a:tc>
                  <a:txBody>
                    <a:bodyPr/>
                    <a:lstStyle/>
                    <a:p>
                      <a:pPr algn="r" fontAlgn="ctr"/>
                      <a:r>
                        <a:rPr lang="en-US" sz="900" b="1">
                          <a:effectLst/>
                        </a:rPr>
                        <a:t>vertical_drop</a:t>
                      </a:r>
                    </a:p>
                  </a:txBody>
                  <a:tcPr marL="30835" marR="30835" marT="15417" marB="15417" anchor="ctr"/>
                </a:tc>
                <a:tc>
                  <a:txBody>
                    <a:bodyPr/>
                    <a:lstStyle/>
                    <a:p>
                      <a:pPr algn="r" fontAlgn="ctr"/>
                      <a:r>
                        <a:rPr lang="en-US" sz="900">
                          <a:effectLst/>
                        </a:rPr>
                        <a:t>2353</a:t>
                      </a:r>
                    </a:p>
                  </a:txBody>
                  <a:tcPr marL="30835" marR="30835" marT="15417" marB="15417" anchor="ctr"/>
                </a:tc>
                <a:extLst>
                  <a:ext uri="{0D108BD9-81ED-4DB2-BD59-A6C34878D82A}">
                    <a16:rowId xmlns:a16="http://schemas.microsoft.com/office/drawing/2014/main" val="1869648679"/>
                  </a:ext>
                </a:extLst>
              </a:tr>
              <a:tr h="206587">
                <a:tc>
                  <a:txBody>
                    <a:bodyPr/>
                    <a:lstStyle/>
                    <a:p>
                      <a:pPr algn="r" fontAlgn="ctr"/>
                      <a:r>
                        <a:rPr lang="en-US" sz="900" b="1">
                          <a:effectLst/>
                        </a:rPr>
                        <a:t>base_elev</a:t>
                      </a:r>
                    </a:p>
                  </a:txBody>
                  <a:tcPr marL="30835" marR="30835" marT="15417" marB="15417" anchor="ctr"/>
                </a:tc>
                <a:tc>
                  <a:txBody>
                    <a:bodyPr/>
                    <a:lstStyle/>
                    <a:p>
                      <a:pPr algn="r" fontAlgn="ctr"/>
                      <a:r>
                        <a:rPr lang="en-US" sz="900">
                          <a:effectLst/>
                        </a:rPr>
                        <a:t>4464</a:t>
                      </a:r>
                    </a:p>
                  </a:txBody>
                  <a:tcPr marL="30835" marR="30835" marT="15417" marB="15417" anchor="ctr"/>
                </a:tc>
                <a:extLst>
                  <a:ext uri="{0D108BD9-81ED-4DB2-BD59-A6C34878D82A}">
                    <a16:rowId xmlns:a16="http://schemas.microsoft.com/office/drawing/2014/main" val="55880845"/>
                  </a:ext>
                </a:extLst>
              </a:tr>
              <a:tr h="206587">
                <a:tc>
                  <a:txBody>
                    <a:bodyPr/>
                    <a:lstStyle/>
                    <a:p>
                      <a:pPr algn="r" fontAlgn="ctr"/>
                      <a:r>
                        <a:rPr lang="en-US" sz="900" b="1">
                          <a:effectLst/>
                        </a:rPr>
                        <a:t>trams</a:t>
                      </a:r>
                    </a:p>
                  </a:txBody>
                  <a:tcPr marL="30835" marR="30835" marT="15417" marB="15417" anchor="ctr"/>
                </a:tc>
                <a:tc>
                  <a:txBody>
                    <a:bodyPr/>
                    <a:lstStyle/>
                    <a:p>
                      <a:pPr algn="r" fontAlgn="ctr"/>
                      <a:r>
                        <a:rPr lang="en-US" sz="900">
                          <a:effectLst/>
                        </a:rPr>
                        <a:t>0</a:t>
                      </a:r>
                    </a:p>
                  </a:txBody>
                  <a:tcPr marL="30835" marR="30835" marT="15417" marB="15417" anchor="ctr"/>
                </a:tc>
                <a:extLst>
                  <a:ext uri="{0D108BD9-81ED-4DB2-BD59-A6C34878D82A}">
                    <a16:rowId xmlns:a16="http://schemas.microsoft.com/office/drawing/2014/main" val="3204753521"/>
                  </a:ext>
                </a:extLst>
              </a:tr>
              <a:tr h="206587">
                <a:tc>
                  <a:txBody>
                    <a:bodyPr/>
                    <a:lstStyle/>
                    <a:p>
                      <a:pPr algn="r" fontAlgn="ctr"/>
                      <a:r>
                        <a:rPr lang="en-US" sz="900" b="1">
                          <a:effectLst/>
                        </a:rPr>
                        <a:t>fastEight</a:t>
                      </a:r>
                    </a:p>
                  </a:txBody>
                  <a:tcPr marL="30835" marR="30835" marT="15417" marB="15417" anchor="ctr"/>
                </a:tc>
                <a:tc>
                  <a:txBody>
                    <a:bodyPr/>
                    <a:lstStyle/>
                    <a:p>
                      <a:pPr algn="r" fontAlgn="ctr"/>
                      <a:r>
                        <a:rPr lang="en-US" sz="900">
                          <a:effectLst/>
                        </a:rPr>
                        <a:t>0.0</a:t>
                      </a:r>
                    </a:p>
                  </a:txBody>
                  <a:tcPr marL="30835" marR="30835" marT="15417" marB="15417" anchor="ctr"/>
                </a:tc>
                <a:extLst>
                  <a:ext uri="{0D108BD9-81ED-4DB2-BD59-A6C34878D82A}">
                    <a16:rowId xmlns:a16="http://schemas.microsoft.com/office/drawing/2014/main" val="1221634340"/>
                  </a:ext>
                </a:extLst>
              </a:tr>
              <a:tr h="206587">
                <a:tc>
                  <a:txBody>
                    <a:bodyPr/>
                    <a:lstStyle/>
                    <a:p>
                      <a:pPr algn="r" fontAlgn="ctr"/>
                      <a:r>
                        <a:rPr lang="en-US" sz="900" b="1">
                          <a:effectLst/>
                        </a:rPr>
                        <a:t>fastSixes</a:t>
                      </a:r>
                    </a:p>
                  </a:txBody>
                  <a:tcPr marL="30835" marR="30835" marT="15417" marB="15417" anchor="ctr"/>
                </a:tc>
                <a:tc>
                  <a:txBody>
                    <a:bodyPr/>
                    <a:lstStyle/>
                    <a:p>
                      <a:pPr algn="r" fontAlgn="ctr"/>
                      <a:r>
                        <a:rPr lang="en-US" sz="900">
                          <a:effectLst/>
                        </a:rPr>
                        <a:t>0</a:t>
                      </a:r>
                    </a:p>
                  </a:txBody>
                  <a:tcPr marL="30835" marR="30835" marT="15417" marB="15417" anchor="ctr"/>
                </a:tc>
                <a:extLst>
                  <a:ext uri="{0D108BD9-81ED-4DB2-BD59-A6C34878D82A}">
                    <a16:rowId xmlns:a16="http://schemas.microsoft.com/office/drawing/2014/main" val="913807305"/>
                  </a:ext>
                </a:extLst>
              </a:tr>
              <a:tr h="206587">
                <a:tc>
                  <a:txBody>
                    <a:bodyPr/>
                    <a:lstStyle/>
                    <a:p>
                      <a:pPr algn="r" fontAlgn="ctr"/>
                      <a:r>
                        <a:rPr lang="en-US" sz="900" b="1">
                          <a:effectLst/>
                        </a:rPr>
                        <a:t>fastQuads</a:t>
                      </a:r>
                    </a:p>
                  </a:txBody>
                  <a:tcPr marL="30835" marR="30835" marT="15417" marB="15417" anchor="ctr"/>
                </a:tc>
                <a:tc>
                  <a:txBody>
                    <a:bodyPr/>
                    <a:lstStyle/>
                    <a:p>
                      <a:pPr algn="r" fontAlgn="ctr"/>
                      <a:r>
                        <a:rPr lang="en-US" sz="900">
                          <a:effectLst/>
                        </a:rPr>
                        <a:t>3</a:t>
                      </a:r>
                    </a:p>
                  </a:txBody>
                  <a:tcPr marL="30835" marR="30835" marT="15417" marB="15417" anchor="ctr"/>
                </a:tc>
                <a:extLst>
                  <a:ext uri="{0D108BD9-81ED-4DB2-BD59-A6C34878D82A}">
                    <a16:rowId xmlns:a16="http://schemas.microsoft.com/office/drawing/2014/main" val="3446836429"/>
                  </a:ext>
                </a:extLst>
              </a:tr>
              <a:tr h="206587">
                <a:tc>
                  <a:txBody>
                    <a:bodyPr/>
                    <a:lstStyle/>
                    <a:p>
                      <a:pPr algn="r" fontAlgn="ctr"/>
                      <a:r>
                        <a:rPr lang="en-US" sz="900" b="1">
                          <a:effectLst/>
                        </a:rPr>
                        <a:t>quad</a:t>
                      </a:r>
                    </a:p>
                  </a:txBody>
                  <a:tcPr marL="30835" marR="30835" marT="15417" marB="15417" anchor="ctr"/>
                </a:tc>
                <a:tc>
                  <a:txBody>
                    <a:bodyPr/>
                    <a:lstStyle/>
                    <a:p>
                      <a:pPr algn="r" fontAlgn="ctr"/>
                      <a:r>
                        <a:rPr lang="en-US" sz="900">
                          <a:effectLst/>
                        </a:rPr>
                        <a:t>2</a:t>
                      </a:r>
                    </a:p>
                  </a:txBody>
                  <a:tcPr marL="30835" marR="30835" marT="15417" marB="15417" anchor="ctr"/>
                </a:tc>
                <a:extLst>
                  <a:ext uri="{0D108BD9-81ED-4DB2-BD59-A6C34878D82A}">
                    <a16:rowId xmlns:a16="http://schemas.microsoft.com/office/drawing/2014/main" val="2553662720"/>
                  </a:ext>
                </a:extLst>
              </a:tr>
              <a:tr h="206587">
                <a:tc>
                  <a:txBody>
                    <a:bodyPr/>
                    <a:lstStyle/>
                    <a:p>
                      <a:pPr algn="r" fontAlgn="ctr"/>
                      <a:r>
                        <a:rPr lang="en-US" sz="900" b="1">
                          <a:effectLst/>
                        </a:rPr>
                        <a:t>triple</a:t>
                      </a:r>
                    </a:p>
                  </a:txBody>
                  <a:tcPr marL="30835" marR="30835" marT="15417" marB="15417" anchor="ctr"/>
                </a:tc>
                <a:tc>
                  <a:txBody>
                    <a:bodyPr/>
                    <a:lstStyle/>
                    <a:p>
                      <a:pPr algn="r" fontAlgn="ctr"/>
                      <a:r>
                        <a:rPr lang="en-US" sz="900">
                          <a:effectLst/>
                        </a:rPr>
                        <a:t>6</a:t>
                      </a:r>
                    </a:p>
                  </a:txBody>
                  <a:tcPr marL="30835" marR="30835" marT="15417" marB="15417" anchor="ctr"/>
                </a:tc>
                <a:extLst>
                  <a:ext uri="{0D108BD9-81ED-4DB2-BD59-A6C34878D82A}">
                    <a16:rowId xmlns:a16="http://schemas.microsoft.com/office/drawing/2014/main" val="3552781382"/>
                  </a:ext>
                </a:extLst>
              </a:tr>
              <a:tr h="206587">
                <a:tc>
                  <a:txBody>
                    <a:bodyPr/>
                    <a:lstStyle/>
                    <a:p>
                      <a:pPr algn="r" fontAlgn="ctr"/>
                      <a:r>
                        <a:rPr lang="en-US" sz="900" b="1">
                          <a:effectLst/>
                        </a:rPr>
                        <a:t>double</a:t>
                      </a:r>
                    </a:p>
                  </a:txBody>
                  <a:tcPr marL="30835" marR="30835" marT="15417" marB="15417" anchor="ctr"/>
                </a:tc>
                <a:tc>
                  <a:txBody>
                    <a:bodyPr/>
                    <a:lstStyle/>
                    <a:p>
                      <a:pPr algn="r" fontAlgn="ctr"/>
                      <a:r>
                        <a:rPr lang="en-US" sz="900">
                          <a:effectLst/>
                        </a:rPr>
                        <a:t>0</a:t>
                      </a:r>
                    </a:p>
                  </a:txBody>
                  <a:tcPr marL="30835" marR="30835" marT="15417" marB="15417" anchor="ctr"/>
                </a:tc>
                <a:extLst>
                  <a:ext uri="{0D108BD9-81ED-4DB2-BD59-A6C34878D82A}">
                    <a16:rowId xmlns:a16="http://schemas.microsoft.com/office/drawing/2014/main" val="2231020929"/>
                  </a:ext>
                </a:extLst>
              </a:tr>
              <a:tr h="206587">
                <a:tc>
                  <a:txBody>
                    <a:bodyPr/>
                    <a:lstStyle/>
                    <a:p>
                      <a:pPr algn="r" fontAlgn="ctr"/>
                      <a:r>
                        <a:rPr lang="en-US" sz="900" b="1">
                          <a:effectLst/>
                        </a:rPr>
                        <a:t>surface</a:t>
                      </a:r>
                    </a:p>
                  </a:txBody>
                  <a:tcPr marL="30835" marR="30835" marT="15417" marB="15417" anchor="ctr"/>
                </a:tc>
                <a:tc>
                  <a:txBody>
                    <a:bodyPr/>
                    <a:lstStyle/>
                    <a:p>
                      <a:pPr algn="r" fontAlgn="ctr"/>
                      <a:r>
                        <a:rPr lang="en-US" sz="900">
                          <a:effectLst/>
                        </a:rPr>
                        <a:t>3</a:t>
                      </a:r>
                    </a:p>
                  </a:txBody>
                  <a:tcPr marL="30835" marR="30835" marT="15417" marB="15417" anchor="ctr"/>
                </a:tc>
                <a:extLst>
                  <a:ext uri="{0D108BD9-81ED-4DB2-BD59-A6C34878D82A}">
                    <a16:rowId xmlns:a16="http://schemas.microsoft.com/office/drawing/2014/main" val="3865921824"/>
                  </a:ext>
                </a:extLst>
              </a:tr>
              <a:tr h="206587">
                <a:tc>
                  <a:txBody>
                    <a:bodyPr/>
                    <a:lstStyle/>
                    <a:p>
                      <a:pPr algn="r" fontAlgn="ctr"/>
                      <a:r>
                        <a:rPr lang="en-US" sz="900" b="1">
                          <a:effectLst/>
                        </a:rPr>
                        <a:t>total_chairs</a:t>
                      </a:r>
                    </a:p>
                  </a:txBody>
                  <a:tcPr marL="30835" marR="30835" marT="15417" marB="15417" anchor="ctr"/>
                </a:tc>
                <a:tc>
                  <a:txBody>
                    <a:bodyPr/>
                    <a:lstStyle/>
                    <a:p>
                      <a:pPr algn="r" fontAlgn="ctr"/>
                      <a:r>
                        <a:rPr lang="en-US" sz="900">
                          <a:effectLst/>
                        </a:rPr>
                        <a:t>14</a:t>
                      </a:r>
                    </a:p>
                  </a:txBody>
                  <a:tcPr marL="30835" marR="30835" marT="15417" marB="15417" anchor="ctr"/>
                </a:tc>
                <a:extLst>
                  <a:ext uri="{0D108BD9-81ED-4DB2-BD59-A6C34878D82A}">
                    <a16:rowId xmlns:a16="http://schemas.microsoft.com/office/drawing/2014/main" val="3352397475"/>
                  </a:ext>
                </a:extLst>
              </a:tr>
              <a:tr h="206587">
                <a:tc>
                  <a:txBody>
                    <a:bodyPr/>
                    <a:lstStyle/>
                    <a:p>
                      <a:pPr algn="r" fontAlgn="ctr"/>
                      <a:r>
                        <a:rPr lang="en-US" sz="900" b="1">
                          <a:effectLst/>
                        </a:rPr>
                        <a:t>Runs</a:t>
                      </a:r>
                    </a:p>
                  </a:txBody>
                  <a:tcPr marL="30835" marR="30835" marT="15417" marB="15417" anchor="ctr"/>
                </a:tc>
                <a:tc>
                  <a:txBody>
                    <a:bodyPr/>
                    <a:lstStyle/>
                    <a:p>
                      <a:pPr algn="r" fontAlgn="ctr"/>
                      <a:r>
                        <a:rPr lang="en-US" sz="900">
                          <a:effectLst/>
                        </a:rPr>
                        <a:t>105.0</a:t>
                      </a:r>
                    </a:p>
                  </a:txBody>
                  <a:tcPr marL="30835" marR="30835" marT="15417" marB="15417" anchor="ctr"/>
                </a:tc>
                <a:extLst>
                  <a:ext uri="{0D108BD9-81ED-4DB2-BD59-A6C34878D82A}">
                    <a16:rowId xmlns:a16="http://schemas.microsoft.com/office/drawing/2014/main" val="3554475708"/>
                  </a:ext>
                </a:extLst>
              </a:tr>
              <a:tr h="206587">
                <a:tc>
                  <a:txBody>
                    <a:bodyPr/>
                    <a:lstStyle/>
                    <a:p>
                      <a:pPr algn="r" fontAlgn="ctr"/>
                      <a:r>
                        <a:rPr lang="en-US" sz="900" b="1">
                          <a:effectLst/>
                        </a:rPr>
                        <a:t>TerrainParks</a:t>
                      </a:r>
                    </a:p>
                  </a:txBody>
                  <a:tcPr marL="30835" marR="30835" marT="15417" marB="15417" anchor="ctr"/>
                </a:tc>
                <a:tc>
                  <a:txBody>
                    <a:bodyPr/>
                    <a:lstStyle/>
                    <a:p>
                      <a:pPr algn="r" fontAlgn="ctr"/>
                      <a:r>
                        <a:rPr lang="en-US" sz="900">
                          <a:effectLst/>
                        </a:rPr>
                        <a:t>4.0</a:t>
                      </a:r>
                    </a:p>
                  </a:txBody>
                  <a:tcPr marL="30835" marR="30835" marT="15417" marB="15417" anchor="ctr"/>
                </a:tc>
                <a:extLst>
                  <a:ext uri="{0D108BD9-81ED-4DB2-BD59-A6C34878D82A}">
                    <a16:rowId xmlns:a16="http://schemas.microsoft.com/office/drawing/2014/main" val="3447677402"/>
                  </a:ext>
                </a:extLst>
              </a:tr>
              <a:tr h="206587">
                <a:tc>
                  <a:txBody>
                    <a:bodyPr/>
                    <a:lstStyle/>
                    <a:p>
                      <a:pPr algn="r" fontAlgn="ctr"/>
                      <a:r>
                        <a:rPr lang="en-US" sz="900" b="1">
                          <a:effectLst/>
                        </a:rPr>
                        <a:t>LongestRun_mi</a:t>
                      </a:r>
                    </a:p>
                  </a:txBody>
                  <a:tcPr marL="30835" marR="30835" marT="15417" marB="15417" anchor="ctr"/>
                </a:tc>
                <a:tc>
                  <a:txBody>
                    <a:bodyPr/>
                    <a:lstStyle/>
                    <a:p>
                      <a:pPr algn="r" fontAlgn="ctr"/>
                      <a:r>
                        <a:rPr lang="en-US" sz="900">
                          <a:effectLst/>
                        </a:rPr>
                        <a:t>3.3</a:t>
                      </a:r>
                    </a:p>
                  </a:txBody>
                  <a:tcPr marL="30835" marR="30835" marT="15417" marB="15417" anchor="ctr"/>
                </a:tc>
                <a:extLst>
                  <a:ext uri="{0D108BD9-81ED-4DB2-BD59-A6C34878D82A}">
                    <a16:rowId xmlns:a16="http://schemas.microsoft.com/office/drawing/2014/main" val="2138884006"/>
                  </a:ext>
                </a:extLst>
              </a:tr>
              <a:tr h="206587">
                <a:tc>
                  <a:txBody>
                    <a:bodyPr/>
                    <a:lstStyle/>
                    <a:p>
                      <a:pPr algn="r" fontAlgn="ctr"/>
                      <a:r>
                        <a:rPr lang="en-US" sz="900" b="1">
                          <a:effectLst/>
                        </a:rPr>
                        <a:t>SkiableTerrain_ac</a:t>
                      </a:r>
                    </a:p>
                  </a:txBody>
                  <a:tcPr marL="30835" marR="30835" marT="15417" marB="15417" anchor="ctr"/>
                </a:tc>
                <a:tc>
                  <a:txBody>
                    <a:bodyPr/>
                    <a:lstStyle/>
                    <a:p>
                      <a:pPr algn="r" fontAlgn="ctr"/>
                      <a:r>
                        <a:rPr lang="en-US" sz="900">
                          <a:effectLst/>
                        </a:rPr>
                        <a:t>3000.0</a:t>
                      </a:r>
                    </a:p>
                  </a:txBody>
                  <a:tcPr marL="30835" marR="30835" marT="15417" marB="15417" anchor="ctr"/>
                </a:tc>
                <a:extLst>
                  <a:ext uri="{0D108BD9-81ED-4DB2-BD59-A6C34878D82A}">
                    <a16:rowId xmlns:a16="http://schemas.microsoft.com/office/drawing/2014/main" val="1832445685"/>
                  </a:ext>
                </a:extLst>
              </a:tr>
              <a:tr h="206587">
                <a:tc>
                  <a:txBody>
                    <a:bodyPr/>
                    <a:lstStyle/>
                    <a:p>
                      <a:pPr algn="r" fontAlgn="ctr"/>
                      <a:r>
                        <a:rPr lang="en-US" sz="900" b="1">
                          <a:effectLst/>
                        </a:rPr>
                        <a:t>Snow Making_ac</a:t>
                      </a:r>
                    </a:p>
                  </a:txBody>
                  <a:tcPr marL="30835" marR="30835" marT="15417" marB="15417" anchor="ctr"/>
                </a:tc>
                <a:tc>
                  <a:txBody>
                    <a:bodyPr/>
                    <a:lstStyle/>
                    <a:p>
                      <a:pPr algn="r" fontAlgn="ctr"/>
                      <a:r>
                        <a:rPr lang="en-US" sz="900">
                          <a:effectLst/>
                        </a:rPr>
                        <a:t>600.0</a:t>
                      </a:r>
                    </a:p>
                  </a:txBody>
                  <a:tcPr marL="30835" marR="30835" marT="15417" marB="15417" anchor="ctr"/>
                </a:tc>
                <a:extLst>
                  <a:ext uri="{0D108BD9-81ED-4DB2-BD59-A6C34878D82A}">
                    <a16:rowId xmlns:a16="http://schemas.microsoft.com/office/drawing/2014/main" val="862743084"/>
                  </a:ext>
                </a:extLst>
              </a:tr>
              <a:tr h="206587">
                <a:tc>
                  <a:txBody>
                    <a:bodyPr/>
                    <a:lstStyle/>
                    <a:p>
                      <a:pPr algn="r" fontAlgn="ctr"/>
                      <a:r>
                        <a:rPr lang="en-US" sz="900" b="1">
                          <a:effectLst/>
                        </a:rPr>
                        <a:t>daysOpenLastYear</a:t>
                      </a:r>
                    </a:p>
                  </a:txBody>
                  <a:tcPr marL="30835" marR="30835" marT="15417" marB="15417" anchor="ctr"/>
                </a:tc>
                <a:tc>
                  <a:txBody>
                    <a:bodyPr/>
                    <a:lstStyle/>
                    <a:p>
                      <a:pPr algn="r" fontAlgn="ctr"/>
                      <a:r>
                        <a:rPr lang="en-US" sz="900">
                          <a:effectLst/>
                        </a:rPr>
                        <a:t>123.0</a:t>
                      </a:r>
                    </a:p>
                  </a:txBody>
                  <a:tcPr marL="30835" marR="30835" marT="15417" marB="15417" anchor="ctr"/>
                </a:tc>
                <a:extLst>
                  <a:ext uri="{0D108BD9-81ED-4DB2-BD59-A6C34878D82A}">
                    <a16:rowId xmlns:a16="http://schemas.microsoft.com/office/drawing/2014/main" val="3970608961"/>
                  </a:ext>
                </a:extLst>
              </a:tr>
              <a:tr h="206587">
                <a:tc>
                  <a:txBody>
                    <a:bodyPr/>
                    <a:lstStyle/>
                    <a:p>
                      <a:pPr algn="r" fontAlgn="ctr"/>
                      <a:r>
                        <a:rPr lang="en-US" sz="900" b="1">
                          <a:effectLst/>
                        </a:rPr>
                        <a:t>yearsOpen</a:t>
                      </a:r>
                    </a:p>
                  </a:txBody>
                  <a:tcPr marL="30835" marR="30835" marT="15417" marB="15417" anchor="ctr"/>
                </a:tc>
                <a:tc>
                  <a:txBody>
                    <a:bodyPr/>
                    <a:lstStyle/>
                    <a:p>
                      <a:pPr algn="r" fontAlgn="ctr"/>
                      <a:r>
                        <a:rPr lang="en-US" sz="900">
                          <a:effectLst/>
                        </a:rPr>
                        <a:t>72.0</a:t>
                      </a:r>
                    </a:p>
                  </a:txBody>
                  <a:tcPr marL="30835" marR="30835" marT="15417" marB="15417" anchor="ctr"/>
                </a:tc>
                <a:extLst>
                  <a:ext uri="{0D108BD9-81ED-4DB2-BD59-A6C34878D82A}">
                    <a16:rowId xmlns:a16="http://schemas.microsoft.com/office/drawing/2014/main" val="2895977071"/>
                  </a:ext>
                </a:extLst>
              </a:tr>
              <a:tr h="206587">
                <a:tc>
                  <a:txBody>
                    <a:bodyPr/>
                    <a:lstStyle/>
                    <a:p>
                      <a:pPr algn="r" fontAlgn="ctr"/>
                      <a:r>
                        <a:rPr lang="en-US" sz="900" b="1">
                          <a:effectLst/>
                        </a:rPr>
                        <a:t>averageSnowfall</a:t>
                      </a:r>
                    </a:p>
                  </a:txBody>
                  <a:tcPr marL="30835" marR="30835" marT="15417" marB="15417" anchor="ctr"/>
                </a:tc>
                <a:tc>
                  <a:txBody>
                    <a:bodyPr/>
                    <a:lstStyle/>
                    <a:p>
                      <a:pPr algn="r" fontAlgn="ctr"/>
                      <a:r>
                        <a:rPr lang="en-US" sz="900">
                          <a:effectLst/>
                        </a:rPr>
                        <a:t>333.0</a:t>
                      </a:r>
                    </a:p>
                  </a:txBody>
                  <a:tcPr marL="30835" marR="30835" marT="15417" marB="15417" anchor="ctr"/>
                </a:tc>
                <a:extLst>
                  <a:ext uri="{0D108BD9-81ED-4DB2-BD59-A6C34878D82A}">
                    <a16:rowId xmlns:a16="http://schemas.microsoft.com/office/drawing/2014/main" val="1761417137"/>
                  </a:ext>
                </a:extLst>
              </a:tr>
              <a:tr h="206587">
                <a:tc>
                  <a:txBody>
                    <a:bodyPr/>
                    <a:lstStyle/>
                    <a:p>
                      <a:pPr algn="r" fontAlgn="ctr"/>
                      <a:r>
                        <a:rPr lang="en-US" sz="900" b="1">
                          <a:effectLst/>
                        </a:rPr>
                        <a:t>AdultWeekday</a:t>
                      </a:r>
                    </a:p>
                  </a:txBody>
                  <a:tcPr marL="30835" marR="30835" marT="15417" marB="15417" anchor="ctr"/>
                </a:tc>
                <a:tc>
                  <a:txBody>
                    <a:bodyPr/>
                    <a:lstStyle/>
                    <a:p>
                      <a:pPr algn="r" fontAlgn="ctr"/>
                      <a:r>
                        <a:rPr lang="en-US" sz="900">
                          <a:effectLst/>
                        </a:rPr>
                        <a:t>81.0</a:t>
                      </a:r>
                    </a:p>
                  </a:txBody>
                  <a:tcPr marL="30835" marR="30835" marT="15417" marB="15417" anchor="ctr"/>
                </a:tc>
                <a:extLst>
                  <a:ext uri="{0D108BD9-81ED-4DB2-BD59-A6C34878D82A}">
                    <a16:rowId xmlns:a16="http://schemas.microsoft.com/office/drawing/2014/main" val="1421346529"/>
                  </a:ext>
                </a:extLst>
              </a:tr>
              <a:tr h="206587">
                <a:tc>
                  <a:txBody>
                    <a:bodyPr/>
                    <a:lstStyle/>
                    <a:p>
                      <a:pPr algn="r" fontAlgn="ctr"/>
                      <a:r>
                        <a:rPr lang="en-US" sz="900" b="1">
                          <a:effectLst/>
                        </a:rPr>
                        <a:t>AdultWeekend</a:t>
                      </a:r>
                    </a:p>
                  </a:txBody>
                  <a:tcPr marL="30835" marR="30835" marT="15417" marB="15417" anchor="ctr"/>
                </a:tc>
                <a:tc>
                  <a:txBody>
                    <a:bodyPr/>
                    <a:lstStyle/>
                    <a:p>
                      <a:pPr algn="r" fontAlgn="ctr"/>
                      <a:r>
                        <a:rPr lang="en-US" sz="900">
                          <a:effectLst/>
                        </a:rPr>
                        <a:t>81.0</a:t>
                      </a:r>
                    </a:p>
                  </a:txBody>
                  <a:tcPr marL="30835" marR="30835" marT="15417" marB="15417" anchor="ctr"/>
                </a:tc>
                <a:extLst>
                  <a:ext uri="{0D108BD9-81ED-4DB2-BD59-A6C34878D82A}">
                    <a16:rowId xmlns:a16="http://schemas.microsoft.com/office/drawing/2014/main" val="2657813336"/>
                  </a:ext>
                </a:extLst>
              </a:tr>
              <a:tr h="206587">
                <a:tc>
                  <a:txBody>
                    <a:bodyPr/>
                    <a:lstStyle/>
                    <a:p>
                      <a:pPr algn="r" fontAlgn="ctr"/>
                      <a:r>
                        <a:rPr lang="en-US" sz="900" b="1">
                          <a:effectLst/>
                        </a:rPr>
                        <a:t>projectedDaysOpen</a:t>
                      </a:r>
                    </a:p>
                  </a:txBody>
                  <a:tcPr marL="30835" marR="30835" marT="15417" marB="15417" anchor="ctr"/>
                </a:tc>
                <a:tc>
                  <a:txBody>
                    <a:bodyPr/>
                    <a:lstStyle/>
                    <a:p>
                      <a:pPr algn="r" fontAlgn="ctr"/>
                      <a:r>
                        <a:rPr lang="en-US" sz="900">
                          <a:effectLst/>
                        </a:rPr>
                        <a:t>123.0</a:t>
                      </a:r>
                    </a:p>
                  </a:txBody>
                  <a:tcPr marL="30835" marR="30835" marT="15417" marB="15417" anchor="ctr"/>
                </a:tc>
                <a:extLst>
                  <a:ext uri="{0D108BD9-81ED-4DB2-BD59-A6C34878D82A}">
                    <a16:rowId xmlns:a16="http://schemas.microsoft.com/office/drawing/2014/main" val="1105035998"/>
                  </a:ext>
                </a:extLst>
              </a:tr>
              <a:tr h="206587">
                <a:tc>
                  <a:txBody>
                    <a:bodyPr/>
                    <a:lstStyle/>
                    <a:p>
                      <a:pPr algn="r" fontAlgn="ctr"/>
                      <a:r>
                        <a:rPr lang="en-US" sz="900" b="1">
                          <a:effectLst/>
                        </a:rPr>
                        <a:t>NightSkiing_ac</a:t>
                      </a:r>
                    </a:p>
                  </a:txBody>
                  <a:tcPr marL="30835" marR="30835" marT="15417" marB="15417" anchor="ctr"/>
                </a:tc>
                <a:tc>
                  <a:txBody>
                    <a:bodyPr/>
                    <a:lstStyle/>
                    <a:p>
                      <a:pPr algn="r" fontAlgn="ctr"/>
                      <a:r>
                        <a:rPr lang="en-US" sz="900">
                          <a:effectLst/>
                        </a:rPr>
                        <a:t>600.0</a:t>
                      </a:r>
                    </a:p>
                  </a:txBody>
                  <a:tcPr marL="30835" marR="30835" marT="15417" marB="15417" anchor="ctr"/>
                </a:tc>
                <a:extLst>
                  <a:ext uri="{0D108BD9-81ED-4DB2-BD59-A6C34878D82A}">
                    <a16:rowId xmlns:a16="http://schemas.microsoft.com/office/drawing/2014/main" val="4023556041"/>
                  </a:ext>
                </a:extLst>
              </a:tr>
            </a:tbl>
          </a:graphicData>
        </a:graphic>
      </p:graphicFrame>
    </p:spTree>
    <p:extLst>
      <p:ext uri="{BB962C8B-B14F-4D97-AF65-F5344CB8AC3E}">
        <p14:creationId xmlns:p14="http://schemas.microsoft.com/office/powerpoint/2010/main" val="31947378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02" name="Rectangle 70">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1C4D1A-EA06-4340-805B-92A7BE57894E}"/>
              </a:ext>
            </a:extLst>
          </p:cNvPr>
          <p:cNvSpPr>
            <a:spLocks noGrp="1"/>
          </p:cNvSpPr>
          <p:nvPr>
            <p:ph type="title"/>
          </p:nvPr>
        </p:nvSpPr>
        <p:spPr>
          <a:xfrm>
            <a:off x="630936" y="640080"/>
            <a:ext cx="4818888" cy="1481328"/>
          </a:xfrm>
        </p:spPr>
        <p:txBody>
          <a:bodyPr anchor="b">
            <a:normAutofit fontScale="90000"/>
          </a:bodyPr>
          <a:lstStyle/>
          <a:p>
            <a:r>
              <a:rPr lang="en-US" sz="5400" b="1" dirty="0"/>
              <a:t>Feature Engineering</a:t>
            </a:r>
          </a:p>
        </p:txBody>
      </p:sp>
      <p:sp>
        <p:nvSpPr>
          <p:cNvPr id="4105"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89122A9-9B65-4D34-9EF2-85A18C58C1A3}"/>
              </a:ext>
            </a:extLst>
          </p:cNvPr>
          <p:cNvSpPr>
            <a:spLocks noGrp="1"/>
          </p:cNvSpPr>
          <p:nvPr>
            <p:ph idx="1"/>
          </p:nvPr>
        </p:nvSpPr>
        <p:spPr>
          <a:xfrm>
            <a:off x="630936" y="2660904"/>
            <a:ext cx="4818888" cy="3547872"/>
          </a:xfrm>
        </p:spPr>
        <p:txBody>
          <a:bodyPr anchor="t">
            <a:normAutofit/>
          </a:bodyPr>
          <a:lstStyle/>
          <a:p>
            <a:r>
              <a:rPr lang="en-US" sz="1500" dirty="0"/>
              <a:t>Additional data was used in the modeling not initially provided, such as the total square mileage per resort state as well as the total population. Using this data, we engineered resorts per square mileage and resorts per capita ratios to draw further inferences from the feature data by state. </a:t>
            </a:r>
          </a:p>
          <a:p>
            <a:r>
              <a:rPr lang="en-US" sz="1500" dirty="0"/>
              <a:t>Then using all available data points, we projected a heat map to determine correlation of price against other features. From this we were able to conclude the highest correlations to price came from the following features:</a:t>
            </a:r>
          </a:p>
          <a:p>
            <a:pPr lvl="1"/>
            <a:r>
              <a:rPr lang="en-US" sz="1500" dirty="0"/>
              <a:t>Total Runs</a:t>
            </a:r>
          </a:p>
          <a:p>
            <a:pPr lvl="1"/>
            <a:r>
              <a:rPr lang="en-US" sz="1500" dirty="0"/>
              <a:t>Snow Making area covered</a:t>
            </a:r>
          </a:p>
          <a:p>
            <a:pPr lvl="1"/>
            <a:r>
              <a:rPr lang="en-US" sz="1500" dirty="0"/>
              <a:t>Vertical Drop</a:t>
            </a:r>
          </a:p>
          <a:p>
            <a:pPr lvl="1"/>
            <a:r>
              <a:rPr lang="en-US" sz="1500" dirty="0"/>
              <a:t>Longest Run</a:t>
            </a:r>
          </a:p>
        </p:txBody>
      </p:sp>
      <p:pic>
        <p:nvPicPr>
          <p:cNvPr id="4098" name="Picture 2">
            <a:extLst>
              <a:ext uri="{FF2B5EF4-FFF2-40B4-BE49-F238E27FC236}">
                <a16:creationId xmlns:a16="http://schemas.microsoft.com/office/drawing/2014/main" id="{09B35B10-81FC-4B96-8EAB-6A852C96ACF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449824" y="379716"/>
            <a:ext cx="6757416" cy="60985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87882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24" name="Rectangle 70">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1CB1B30-E357-4538-837B-EFE13B295155}"/>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5100" b="1" kern="1200" dirty="0">
                <a:solidFill>
                  <a:schemeClr val="tx1"/>
                </a:solidFill>
                <a:latin typeface="+mj-lt"/>
                <a:ea typeface="+mj-ea"/>
                <a:cs typeface="+mj-cs"/>
              </a:rPr>
              <a:t>Individual Correlations </a:t>
            </a:r>
          </a:p>
        </p:txBody>
      </p:sp>
      <p:sp>
        <p:nvSpPr>
          <p:cNvPr id="73"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22" name="Picture 2">
            <a:extLst>
              <a:ext uri="{FF2B5EF4-FFF2-40B4-BE49-F238E27FC236}">
                <a16:creationId xmlns:a16="http://schemas.microsoft.com/office/drawing/2014/main" id="{0C3DE8DE-7CC4-4850-A88C-0882CDD1606E}"/>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701746" y="-11079"/>
            <a:ext cx="7119716" cy="68527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82255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175" name="Rectangle 134">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1C4D1A-EA06-4340-805B-92A7BE57894E}"/>
              </a:ext>
            </a:extLst>
          </p:cNvPr>
          <p:cNvSpPr>
            <a:spLocks noGrp="1"/>
          </p:cNvSpPr>
          <p:nvPr>
            <p:ph type="title"/>
          </p:nvPr>
        </p:nvSpPr>
        <p:spPr>
          <a:xfrm>
            <a:off x="630936" y="640080"/>
            <a:ext cx="4818888" cy="1481328"/>
          </a:xfrm>
        </p:spPr>
        <p:txBody>
          <a:bodyPr anchor="b">
            <a:normAutofit/>
          </a:bodyPr>
          <a:lstStyle/>
          <a:p>
            <a:r>
              <a:rPr lang="en-US" sz="5400" b="1" dirty="0"/>
              <a:t>Scenario Testing</a:t>
            </a:r>
          </a:p>
        </p:txBody>
      </p:sp>
      <p:sp>
        <p:nvSpPr>
          <p:cNvPr id="6176" name="sketch line">
            <a:extLst>
              <a:ext uri="{FF2B5EF4-FFF2-40B4-BE49-F238E27FC236}">
                <a16:creationId xmlns:a16="http://schemas.microsoft.com/office/drawing/2014/main" id="{650D18FE-0824-4A46-B22C-A86B52E578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89122A9-9B65-4D34-9EF2-85A18C58C1A3}"/>
              </a:ext>
            </a:extLst>
          </p:cNvPr>
          <p:cNvSpPr>
            <a:spLocks noGrp="1"/>
          </p:cNvSpPr>
          <p:nvPr>
            <p:ph idx="1"/>
          </p:nvPr>
        </p:nvSpPr>
        <p:spPr>
          <a:xfrm>
            <a:off x="630936" y="2660904"/>
            <a:ext cx="5402540" cy="3894602"/>
          </a:xfrm>
        </p:spPr>
        <p:txBody>
          <a:bodyPr anchor="t">
            <a:normAutofit/>
          </a:bodyPr>
          <a:lstStyle/>
          <a:p>
            <a:r>
              <a:rPr lang="en-US" sz="1700" dirty="0"/>
              <a:t>Having identified the resort features with the highest correlation to lift ticket price, we modeled a series of scenarios where those features were altered in some way to observe the predicted price support increase or decrease. </a:t>
            </a:r>
          </a:p>
          <a:p>
            <a:r>
              <a:rPr lang="en-US" sz="1700" b="1" dirty="0"/>
              <a:t>Scenario 1</a:t>
            </a:r>
            <a:r>
              <a:rPr lang="en-US" sz="1700" dirty="0"/>
              <a:t> – Decrease number of runs by up to 10. See associated price support decrease per run (right)</a:t>
            </a:r>
          </a:p>
          <a:p>
            <a:r>
              <a:rPr lang="en-US" sz="1700" b="1" dirty="0"/>
              <a:t>Scenario 2</a:t>
            </a:r>
            <a:r>
              <a:rPr lang="en-US" sz="1700" dirty="0"/>
              <a:t> – Add 1 run, add 1 lift, increase vertical drop by 150 ft. Increased price support of $8.61</a:t>
            </a:r>
          </a:p>
          <a:p>
            <a:r>
              <a:rPr lang="en-US" sz="1700" b="1" dirty="0"/>
              <a:t>Scenario 3</a:t>
            </a:r>
            <a:r>
              <a:rPr lang="en-US" sz="1700" dirty="0"/>
              <a:t> – Same as above but add another 2 acres of snow making capability. Increased price support of $9.90</a:t>
            </a:r>
          </a:p>
          <a:p>
            <a:r>
              <a:rPr lang="en-US" sz="1700" b="1" dirty="0"/>
              <a:t>Scenario 4</a:t>
            </a:r>
            <a:r>
              <a:rPr lang="en-US" sz="1700" dirty="0"/>
              <a:t> – Increase longest run by 0.2 miles, add 4 acres of snow making capability. No change to pricing support. </a:t>
            </a:r>
          </a:p>
        </p:txBody>
      </p:sp>
      <p:pic>
        <p:nvPicPr>
          <p:cNvPr id="6146" name="Picture 2">
            <a:extLst>
              <a:ext uri="{FF2B5EF4-FFF2-40B4-BE49-F238E27FC236}">
                <a16:creationId xmlns:a16="http://schemas.microsoft.com/office/drawing/2014/main" id="{A4AA9CB4-AB92-4F6C-ADD2-0D68F03EEC3E}"/>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383254" y="1975550"/>
            <a:ext cx="5458968" cy="29068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8055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27">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Person climbing snowy mountain">
            <a:extLst>
              <a:ext uri="{FF2B5EF4-FFF2-40B4-BE49-F238E27FC236}">
                <a16:creationId xmlns:a16="http://schemas.microsoft.com/office/drawing/2014/main" id="{3846AF9E-6DC8-4511-A3BF-5608EFBF6AB3}"/>
              </a:ext>
            </a:extLst>
          </p:cNvPr>
          <p:cNvPicPr>
            <a:picLocks noChangeAspect="1"/>
          </p:cNvPicPr>
          <p:nvPr/>
        </p:nvPicPr>
        <p:blipFill rotWithShape="1">
          <a:blip r:embed="rId2">
            <a:extLst>
              <a:ext uri="{28A0092B-C50C-407E-A947-70E740481C1C}">
                <a14:useLocalDpi xmlns:a14="http://schemas.microsoft.com/office/drawing/2010/main" val="0"/>
              </a:ext>
            </a:extLst>
          </a:blip>
          <a:srcRect r="5177" b="-2"/>
          <a:stretch/>
        </p:blipFill>
        <p:spPr>
          <a:xfrm>
            <a:off x="2522356" y="10"/>
            <a:ext cx="9669642" cy="6857990"/>
          </a:xfrm>
          <a:prstGeom prst="rect">
            <a:avLst/>
          </a:prstGeom>
        </p:spPr>
      </p:pic>
      <p:sp>
        <p:nvSpPr>
          <p:cNvPr id="35" name="Rectangle 29">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9498D0C-A847-44C1-A94E-36C0AB3273FC}"/>
              </a:ext>
            </a:extLst>
          </p:cNvPr>
          <p:cNvSpPr>
            <a:spLocks noGrp="1"/>
          </p:cNvSpPr>
          <p:nvPr>
            <p:ph type="title"/>
          </p:nvPr>
        </p:nvSpPr>
        <p:spPr>
          <a:xfrm>
            <a:off x="838200" y="365125"/>
            <a:ext cx="3822189" cy="1899912"/>
          </a:xfrm>
        </p:spPr>
        <p:txBody>
          <a:bodyPr>
            <a:normAutofit/>
          </a:bodyPr>
          <a:lstStyle/>
          <a:p>
            <a:r>
              <a:rPr lang="en-US" sz="4000" b="1"/>
              <a:t>Final Conclusion</a:t>
            </a:r>
          </a:p>
        </p:txBody>
      </p:sp>
      <p:sp>
        <p:nvSpPr>
          <p:cNvPr id="3" name="Content Placeholder 2">
            <a:extLst>
              <a:ext uri="{FF2B5EF4-FFF2-40B4-BE49-F238E27FC236}">
                <a16:creationId xmlns:a16="http://schemas.microsoft.com/office/drawing/2014/main" id="{5CCE353F-DABE-4728-B1A1-85EA978714B6}"/>
              </a:ext>
            </a:extLst>
          </p:cNvPr>
          <p:cNvSpPr>
            <a:spLocks noGrp="1"/>
          </p:cNvSpPr>
          <p:nvPr>
            <p:ph idx="1"/>
          </p:nvPr>
        </p:nvSpPr>
        <p:spPr>
          <a:xfrm>
            <a:off x="838200" y="2434201"/>
            <a:ext cx="3822189" cy="3742762"/>
          </a:xfrm>
        </p:spPr>
        <p:txBody>
          <a:bodyPr>
            <a:normAutofit/>
          </a:bodyPr>
          <a:lstStyle/>
          <a:p>
            <a:r>
              <a:rPr lang="en-US" sz="2000"/>
              <a:t>The largest gains in pricing support came from increases to vertical drop, as well as runs and chairs available. Future growth should focus on these features to improve revenue.</a:t>
            </a:r>
          </a:p>
          <a:p>
            <a:r>
              <a:rPr lang="en-US" sz="2000"/>
              <a:t>Alternate gains to revenue could come from shutting down runs, as long as savings exceeds the lost pricing support. </a:t>
            </a:r>
          </a:p>
        </p:txBody>
      </p:sp>
    </p:spTree>
    <p:extLst>
      <p:ext uri="{BB962C8B-B14F-4D97-AF65-F5344CB8AC3E}">
        <p14:creationId xmlns:p14="http://schemas.microsoft.com/office/powerpoint/2010/main" val="399093037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192</TotalTime>
  <Words>593</Words>
  <Application>Microsoft Office PowerPoint</Application>
  <PresentationFormat>Widescreen</PresentationFormat>
  <Paragraphs>84</Paragraphs>
  <Slides>8</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vt:i4>
      </vt:variant>
    </vt:vector>
  </HeadingPairs>
  <TitlesOfParts>
    <vt:vector size="12" baseType="lpstr">
      <vt:lpstr>Arial</vt:lpstr>
      <vt:lpstr>Calibri</vt:lpstr>
      <vt:lpstr>Calibri Light</vt:lpstr>
      <vt:lpstr>Office Theme</vt:lpstr>
      <vt:lpstr>Big Mountain Resort Data-driven pricing strategy</vt:lpstr>
      <vt:lpstr>Business problem</vt:lpstr>
      <vt:lpstr>Recommendation</vt:lpstr>
      <vt:lpstr>Modeling Analysis</vt:lpstr>
      <vt:lpstr>Feature Engineering</vt:lpstr>
      <vt:lpstr>Individual Correlations </vt:lpstr>
      <vt:lpstr>Scenario Testing</vt:lpstr>
      <vt:lpstr>Final 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London Housing Springboard Unit 4 Challenge – Tier 3</dc:title>
  <dc:creator>Derek Powell</dc:creator>
  <cp:lastModifiedBy>Derek Powell</cp:lastModifiedBy>
  <cp:revision>2</cp:revision>
  <dcterms:created xsi:type="dcterms:W3CDTF">2021-10-22T03:53:02Z</dcterms:created>
  <dcterms:modified xsi:type="dcterms:W3CDTF">2021-12-02T21:26:01Z</dcterms:modified>
</cp:coreProperties>
</file>